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IBM Plex Mono SemiBold"/>
      <p:regular r:id="rId59"/>
      <p:bold r:id="rId60"/>
      <p:italic r:id="rId61"/>
      <p:boldItalic r:id="rId62"/>
    </p:embeddedFont>
    <p:embeddedFont>
      <p:font typeface="IBM Plex Mon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MonoSemiBold-boldItalic.fntdata"/><Relationship Id="rId61" Type="http://schemas.openxmlformats.org/officeDocument/2006/relationships/font" Target="fonts/IBMPlexMonoSemiBold-italic.fntdata"/><Relationship Id="rId20" Type="http://schemas.openxmlformats.org/officeDocument/2006/relationships/slide" Target="slides/slide14.xml"/><Relationship Id="rId64" Type="http://schemas.openxmlformats.org/officeDocument/2006/relationships/font" Target="fonts/IBMPlexMono-bold.fntdata"/><Relationship Id="rId63" Type="http://schemas.openxmlformats.org/officeDocument/2006/relationships/font" Target="fonts/IBMPlexMono-regular.fntdata"/><Relationship Id="rId22" Type="http://schemas.openxmlformats.org/officeDocument/2006/relationships/slide" Target="slides/slide16.xml"/><Relationship Id="rId66" Type="http://schemas.openxmlformats.org/officeDocument/2006/relationships/font" Target="fonts/IBMPlexMono-boldItalic.fntdata"/><Relationship Id="rId21" Type="http://schemas.openxmlformats.org/officeDocument/2006/relationships/slide" Target="slides/slide15.xml"/><Relationship Id="rId65" Type="http://schemas.openxmlformats.org/officeDocument/2006/relationships/font" Target="fonts/IBMPlexMono-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IBMPlexMonoSemiBold-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3214a0c23_1_7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283214a0c23_1_7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3214a0c23_1_129: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83214a0c23_1_12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83214a0c23_1_13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83214a0c23_1_13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3214a0c23_1_143: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83214a0c23_1_143: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3214a0c23_1_15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83214a0c23_1_15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3214a0c23_1_15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83214a0c23_1_15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3214a0c23_1_16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83214a0c23_1_16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3214a0c23_1_18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83214a0c23_1_18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83214a0c23_1_1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83214a0c23_1_1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3214a0c23_1_19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83214a0c23_1_19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83214a0c23_1_20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83214a0c23_1_20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3214a0c23_1_79: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283214a0c23_1_79: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283214a0c23_1_79: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3214a0c23_1_21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83214a0c23_1_21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3214a0c23_1_21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83214a0c23_1_21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3214a0c23_1_22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83214a0c23_1_224: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3" name="Google Shape;293;g283214a0c23_1_224: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83214a0c23_1_23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83214a0c23_1_23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3214a0c23_1_23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83214a0c23_1_23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83214a0c23_1_24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83214a0c23_1_24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3214a0c23_1_24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83214a0c23_1_24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83214a0c23_1_25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83214a0c23_1_25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3214a0c23_1_261: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83214a0c23_1_261: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3214a0c23_1_26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283214a0c23_1_26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3214a0c23_1_8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83214a0c23_1_8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83214a0c23_1_27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83214a0c23_1_27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3214a0c23_1_28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83214a0c23_1_28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3214a0c23_1_28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83214a0c23_1_28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83214a0c23_1_29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83214a0c23_1_29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3214a0c23_1_29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83214a0c23_1_29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83214a0c23_1_30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283214a0c23_1_30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3214a0c23_1_31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83214a0c23_1_31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83214a0c23_1_31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83214a0c23_1_31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3214a0c23_1_3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83214a0c23_1_3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3214a0c23_1_32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83214a0c23_1_32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3214a0c23_1_9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83214a0c23_1_9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83214a0c23_1_33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83214a0c23_1_33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83214a0c23_1_33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83214a0c23_1_33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3214a0c23_1_34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83214a0c23_1_34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3214a0c23_1_35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83214a0c23_1_35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3214a0c23_1_35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83214a0c23_1_35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3214a0c23_1_360: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283214a0c23_1_36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3214a0c23_1_36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283214a0c23_1_36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3214a0c23_1_37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83214a0c23_1_37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83214a0c23_1_37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83214a0c23_1_37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83214a0c23_1_38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83214a0c23_1_38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3214a0c23_1_95: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83214a0c23_1_95: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83214a0c23_1_388: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83214a0c23_1_388: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83214a0c23_1_39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83214a0c23_1_39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83214a0c23_1_407: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83214a0c23_1_407: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3214a0c23_1_100: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83214a0c23_1_100:notes"/>
          <p:cNvSpPr txBox="1"/>
          <p:nvPr>
            <p:ph idx="1" type="body"/>
          </p:nvPr>
        </p:nvSpPr>
        <p:spPr>
          <a:xfrm>
            <a:off x="685800" y="21664246"/>
            <a:ext cx="5486400" cy="177252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7" name="Google Shape;157;g283214a0c23_1_100:notes"/>
          <p:cNvSpPr txBox="1"/>
          <p:nvPr>
            <p:ph idx="12" type="sldNum"/>
          </p:nvPr>
        </p:nvSpPr>
        <p:spPr>
          <a:xfrm>
            <a:off x="3884613" y="42757972"/>
            <a:ext cx="2971800" cy="225864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83214a0c23_1_106: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83214a0c23_1_106: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3214a0c23_1_114: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83214a0c23_1_114: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3214a0c23_1_122:notes"/>
          <p:cNvSpPr txBox="1"/>
          <p:nvPr>
            <p:ph idx="1" type="body"/>
          </p:nvPr>
        </p:nvSpPr>
        <p:spPr>
          <a:xfrm>
            <a:off x="685800" y="21664246"/>
            <a:ext cx="5486400" cy="17725292"/>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83214a0c23_1_122:notes"/>
          <p:cNvSpPr/>
          <p:nvPr>
            <p:ph idx="2" type="sldImg"/>
          </p:nvPr>
        </p:nvSpPr>
        <p:spPr>
          <a:xfrm>
            <a:off x="685800" y="5627077"/>
            <a:ext cx="5486400" cy="1519310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52" name="Shape 52"/>
        <p:cNvGrpSpPr/>
        <p:nvPr/>
      </p:nvGrpSpPr>
      <p:grpSpPr>
        <a:xfrm>
          <a:off x="0" y="0"/>
          <a:ext cx="0" cy="0"/>
          <a:chOff x="0" y="0"/>
          <a:chExt cx="0" cy="0"/>
        </a:xfrm>
      </p:grpSpPr>
      <p:sp>
        <p:nvSpPr>
          <p:cNvPr id="53" name="Google Shape;53;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marR="0" rtl="0" algn="ctr">
              <a:lnSpc>
                <a:spcPct val="90000"/>
              </a:lnSpc>
              <a:spcBef>
                <a:spcPts val="0"/>
              </a:spcBef>
              <a:spcAft>
                <a:spcPts val="0"/>
              </a:spcAft>
              <a:buClr>
                <a:srgbClr val="005493"/>
              </a:buClr>
              <a:buSzPts val="3600"/>
              <a:buFont typeface="IBM Plex Mono SemiBold"/>
              <a:buNone/>
              <a:defRPr b="0" i="0" sz="36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9" name="Google Shape;59;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60" name="Google Shape;60;p1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63" name="Shape 63"/>
        <p:cNvGrpSpPr/>
        <p:nvPr/>
      </p:nvGrpSpPr>
      <p:grpSpPr>
        <a:xfrm>
          <a:off x="0" y="0"/>
          <a:ext cx="0" cy="0"/>
          <a:chOff x="0" y="0"/>
          <a:chExt cx="0" cy="0"/>
        </a:xfrm>
      </p:grpSpPr>
      <p:sp>
        <p:nvSpPr>
          <p:cNvPr id="64" name="Google Shape;64;p1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8" name="Google Shape;68;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9" name="Google Shape;69;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0" name="Google Shape;70;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1" name="Google Shape;71;p18"/>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9"/>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4" name="Google Shape;74;p19"/>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9"/>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6" name="Google Shape;76;p1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8" name="Google Shape;78;p19"/>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20"/>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1" name="Google Shape;81;p20"/>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2" name="Google Shape;82;p20"/>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3" name="Google Shape;83;p20"/>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sz="18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20"/>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20"/>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0"/>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20"/>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0" name="Google Shape;90;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5" name="Google Shape;95;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6" name="Google Shape;96;p2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7" name="Shape 97"/>
        <p:cNvGrpSpPr/>
        <p:nvPr/>
      </p:nvGrpSpPr>
      <p:grpSpPr>
        <a:xfrm>
          <a:off x="0" y="0"/>
          <a:ext cx="0" cy="0"/>
          <a:chOff x="0" y="0"/>
          <a:chExt cx="0" cy="0"/>
        </a:xfrm>
      </p:grpSpPr>
      <p:sp>
        <p:nvSpPr>
          <p:cNvPr id="98" name="Google Shape;9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sz="2400">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0" name="Google Shape;100;p23"/>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1" name="Google Shape;101;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3" name="Google Shape;103;p2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 name="Google Shape;106;p24"/>
          <p:cNvSpPr/>
          <p:nvPr>
            <p:ph idx="2" type="pic"/>
          </p:nvPr>
        </p:nvSpPr>
        <p:spPr>
          <a:xfrm>
            <a:off x="3887391" y="740569"/>
            <a:ext cx="4629150" cy="3655219"/>
          </a:xfrm>
          <a:prstGeom prst="rect">
            <a:avLst/>
          </a:prstGeom>
          <a:noFill/>
          <a:ln>
            <a:noFill/>
          </a:ln>
        </p:spPr>
      </p:sp>
      <p:sp>
        <p:nvSpPr>
          <p:cNvPr id="107" name="Google Shape;107;p24"/>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sz="1200">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8" name="Google Shape;108;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4"/>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1" name="Shape 111"/>
        <p:cNvGrpSpPr/>
        <p:nvPr/>
      </p:nvGrpSpPr>
      <p:grpSpPr>
        <a:xfrm>
          <a:off x="0" y="0"/>
          <a:ext cx="0" cy="0"/>
          <a:chOff x="0" y="0"/>
          <a:chExt cx="0" cy="0"/>
        </a:xfrm>
      </p:grpSpPr>
      <p:sp>
        <p:nvSpPr>
          <p:cNvPr id="112" name="Google Shape;112;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3" name="Google Shape;113;p25"/>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4" name="Google Shape;114;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5" name="Google Shape;115;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6" name="Google Shape;116;p2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26"/>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9" name="Google Shape;119;p2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0" name="Google Shape;120;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1" name="Google Shape;121;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2" name="Google Shape;122;p2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1C7DDB"/>
                </a:solidFill>
                <a:latin typeface="Arial"/>
                <a:ea typeface="Arial"/>
                <a:cs typeface="Arial"/>
                <a:sym typeface="Arial"/>
              </a:defRPr>
            </a:lvl1pPr>
            <a:lvl2pPr indent="0" lvl="1" marL="0" marR="0" rtl="0" algn="r">
              <a:spcBef>
                <a:spcPts val="0"/>
              </a:spcBef>
              <a:buNone/>
              <a:defRPr b="0" i="0" sz="1200" u="none" cap="none" strike="noStrike">
                <a:solidFill>
                  <a:srgbClr val="1C7DDB"/>
                </a:solidFill>
                <a:latin typeface="Arial"/>
                <a:ea typeface="Arial"/>
                <a:cs typeface="Arial"/>
                <a:sym typeface="Arial"/>
              </a:defRPr>
            </a:lvl2pPr>
            <a:lvl3pPr indent="0" lvl="2" marL="0" marR="0" rtl="0" algn="r">
              <a:spcBef>
                <a:spcPts val="0"/>
              </a:spcBef>
              <a:buNone/>
              <a:defRPr b="0" i="0" sz="1200" u="none" cap="none" strike="noStrike">
                <a:solidFill>
                  <a:srgbClr val="1C7DDB"/>
                </a:solidFill>
                <a:latin typeface="Arial"/>
                <a:ea typeface="Arial"/>
                <a:cs typeface="Arial"/>
                <a:sym typeface="Arial"/>
              </a:defRPr>
            </a:lvl3pPr>
            <a:lvl4pPr indent="0" lvl="3" marL="0" marR="0" rtl="0" algn="r">
              <a:spcBef>
                <a:spcPts val="0"/>
              </a:spcBef>
              <a:buNone/>
              <a:defRPr b="0" i="0" sz="1200" u="none" cap="none" strike="noStrike">
                <a:solidFill>
                  <a:srgbClr val="1C7DDB"/>
                </a:solidFill>
                <a:latin typeface="Arial"/>
                <a:ea typeface="Arial"/>
                <a:cs typeface="Arial"/>
                <a:sym typeface="Arial"/>
              </a:defRPr>
            </a:lvl4pPr>
            <a:lvl5pPr indent="0" lvl="4" marL="0" marR="0" rtl="0" algn="r">
              <a:spcBef>
                <a:spcPts val="0"/>
              </a:spcBef>
              <a:buNone/>
              <a:defRPr b="0" i="0" sz="1200" u="none" cap="none" strike="noStrike">
                <a:solidFill>
                  <a:srgbClr val="1C7DDB"/>
                </a:solidFill>
                <a:latin typeface="Arial"/>
                <a:ea typeface="Arial"/>
                <a:cs typeface="Arial"/>
                <a:sym typeface="Arial"/>
              </a:defRPr>
            </a:lvl5pPr>
            <a:lvl6pPr indent="0" lvl="5" marL="0" marR="0" rtl="0" algn="r">
              <a:spcBef>
                <a:spcPts val="0"/>
              </a:spcBef>
              <a:buNone/>
              <a:defRPr b="0" i="0" sz="1200" u="none" cap="none" strike="noStrike">
                <a:solidFill>
                  <a:srgbClr val="1C7DDB"/>
                </a:solidFill>
                <a:latin typeface="Arial"/>
                <a:ea typeface="Arial"/>
                <a:cs typeface="Arial"/>
                <a:sym typeface="Arial"/>
              </a:defRPr>
            </a:lvl6pPr>
            <a:lvl7pPr indent="0" lvl="6" marL="0" marR="0" rtl="0" algn="r">
              <a:spcBef>
                <a:spcPts val="0"/>
              </a:spcBef>
              <a:buNone/>
              <a:defRPr b="0" i="0" sz="1200" u="none" cap="none" strike="noStrike">
                <a:solidFill>
                  <a:srgbClr val="1C7DDB"/>
                </a:solidFill>
                <a:latin typeface="Arial"/>
                <a:ea typeface="Arial"/>
                <a:cs typeface="Arial"/>
                <a:sym typeface="Arial"/>
              </a:defRPr>
            </a:lvl7pPr>
            <a:lvl8pPr indent="0" lvl="7" marL="0" marR="0" rtl="0" algn="r">
              <a:spcBef>
                <a:spcPts val="0"/>
              </a:spcBef>
              <a:buNone/>
              <a:defRPr b="0" i="0" sz="1200" u="none" cap="none" strike="noStrike">
                <a:solidFill>
                  <a:srgbClr val="1C7DDB"/>
                </a:solidFill>
                <a:latin typeface="Arial"/>
                <a:ea typeface="Arial"/>
                <a:cs typeface="Arial"/>
                <a:sym typeface="Arial"/>
              </a:defRPr>
            </a:lvl8pPr>
            <a:lvl9pPr indent="0" lvl="8" marL="0" marR="0" rtl="0" algn="r">
              <a:spcBef>
                <a:spcPts val="0"/>
              </a:spcBef>
              <a:buNone/>
              <a:defRPr b="0" i="0" sz="12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hyperlink" Target="https://github.com/chanboribou/Applied-Data-Science-Capstone/blob/main/SpaceX%20EDA%20Visualization.ipynb" TargetMode="External"/><Relationship Id="rId7" Type="http://schemas.openxmlformats.org/officeDocument/2006/relationships/hyperlink" Target="https://github.com/chanboribou/SpaceXCapstoneProject/blob/main/edadataviz%20notebook.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hyperlink" Target="https://github.com/chanboribou/Applied-Data-Science-Capstone/blob/main/SpaceX%20EDA%20Visualization.ipynb" TargetMode="External"/><Relationship Id="rId7" Type="http://schemas.openxmlformats.org/officeDocument/2006/relationships/hyperlink" Target="https://github.com/chanboribou/SpaceXCapstoneProject/blob/main/edadataviz%20notebook.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github.com/chanboribou/Applied-Data-Science-Capstone/blob/main/SpaceX%20EDA%20Visualization.ipynb" TargetMode="External"/><Relationship Id="rId7" Type="http://schemas.openxmlformats.org/officeDocument/2006/relationships/hyperlink" Target="https://github.com/chanboribou/SpaceXCapstoneProject/blob/main/edadataviz%20notebook.ipynb" TargetMode="External"/><Relationship Id="rId8" Type="http://schemas.openxmlformats.org/officeDocument/2006/relationships/hyperlink" Target="https://github.com/chanboribou/SpaceXCapstoneProject/blob/main/edadataviz%20notebook.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hyperlink" Target="https://github.com/chanboribou/Applied-Data-Science-Capstone/blob/main/SpaceX%20EDA%20Visualization.ipynb" TargetMode="External"/><Relationship Id="rId6" Type="http://schemas.openxmlformats.org/officeDocument/2006/relationships/hyperlink" Target="https://github.com/chanboribou/SpaceXCapstoneProject/blob/main/edadataviz%20notebook.ipynb" TargetMode="External"/><Relationship Id="rId7" Type="http://schemas.openxmlformats.org/officeDocument/2006/relationships/hyperlink" Target="https://github.com/chanboribou/SpaceXCapstoneProject/blob/main/edadataviz%20notebook.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hyperlink" Target="https://github.com/chanboribou/Applied-Data-Science-Capstone/blob/main/SpaceX%20EDA%20Visualization.ipynb" TargetMode="External"/><Relationship Id="rId7" Type="http://schemas.openxmlformats.org/officeDocument/2006/relationships/hyperlink" Target="https://github.com/chanboribou/SpaceXCapstoneProject/blob/main/edadataviz%20notebook.ipynb" TargetMode="External"/><Relationship Id="rId8" Type="http://schemas.openxmlformats.org/officeDocument/2006/relationships/hyperlink" Target="https://github.com/chanboribou/SpaceXCapstoneProject/blob/main/edadataviz%20notebook.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3.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s://github.com/chanboribou/Applied-Data-Science-Capstone/blob/main/SpaceX%20Folium.ipynb" TargetMode="External"/><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hyperlink" Target="https://github.com/chanboribou/Applied-Data-Science-Capstone/blob/main/SpaceX%20Folium.ipynb" TargetMode="External"/><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hyperlink" Target="https://github.com/chanboribou/Applied-Data-Science-Capstone/blob/main/SpaceX%20Folium.ipynb" TargetMode="External"/><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hyperlink" Target="https://github.com/chanboribou/Applied-Data-Science-Capstone/blob/main/SpaceX%20Dash%20App.py" TargetMode="External"/><Relationship Id="rId5" Type="http://schemas.openxmlformats.org/officeDocument/2006/relationships/image" Target="../media/image26.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hyperlink" Target="https://github.com/chanboribou/Applied-Data-Science-Capstone/blob/main/SpaceX%20ML%20Prediction.ipynb" TargetMode="External"/><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hyperlink" Target="https://github.com/chanboribou/Applied-Data-Science-Capstone/blob/main/SpaceX%20EDA%20Visualization.ipyn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github.com/chanboribou/Applied-Data-Science-Capstone/blob/main/SpaceX%20EDA%20Visualization.ipynb" TargetMode="External"/><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hyperlink" Target="https://github.com/chanboribou/Applied-Data-Science-Capstone/blob/main/SpaceX%20EDA%20Visualization.ipynb" TargetMode="External"/><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hyperlink" Target="https://github.com/chanboribou/Applied-Data-Science-Capstone/blob/main/SpaceX%20EDA%20Visualization.ipynb" TargetMode="External"/><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hyperlink" Target="https://github.com/chanboribou/Applied-Data-Science-Capstone/blob/main/SpaceX%20EDA%20Visualization.ipynb" TargetMode="External"/><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hyperlink" Target="https://github.com/chanboribou/Applied-Data-Science-Capstone/blob/main/SpaceX%20EDA%20Visualization.ipynb" TargetMode="External"/><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hyperlink" Target="https://github.com/chanboribou/Applied-Data-Science-Capstone/blob/main/SpaceX%20SQL.ipynb" TargetMode="External"/><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hyperlink" Target="https://github.com/chanboribou/Applied-Data-Science-Capstone/blob/main/SpaceX%20Folium.ipynb" TargetMode="External"/><Relationship Id="rId5"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hyperlink" Target="https://github.com/chanboribou/Applied-Data-Science-Capstone/blob/main/SpaceX%20Folium.ipynb" TargetMode="External"/><Relationship Id="rId5" Type="http://schemas.openxmlformats.org/officeDocument/2006/relationships/image" Target="../media/image48.png"/><Relationship Id="rId6"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hyperlink" Target="https://github.com/chanboribou/Applied-Data-Science-Capstone/blob/main/SpaceX%20Folium.ipynb" TargetMode="External"/><Relationship Id="rId5" Type="http://schemas.openxmlformats.org/officeDocument/2006/relationships/image" Target="../media/image59.png"/><Relationship Id="rId6"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hyperlink" Target="https://github.com/chanboribou/Applied-Data-Science-Capstone/blob/main/SpaceX%20Dash%20App.py" TargetMode="External"/><Relationship Id="rId5"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hyperlink" Target="https://github.com/chanboribou/Applied-Data-Science-Capstone/blob/main/SpaceX%20Dash%20App.py" TargetMode="External"/><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hyperlink" Target="https://github.com/chanboribou/Applied-Data-Science-Capstone/blob/main/SpaceX%20Dash%20App.py" TargetMode="External"/><Relationship Id="rId5"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hyperlink" Target="https://github.com/chanboribou/Applied-Data-Science-Capstone/blob/main/SpaceX%20ML%20Prediction.ipynb" TargetMode="External"/><Relationship Id="rId5"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hyperlink" Target="https://github.com/chanboribou/Applied-Data-Science-Capstone/blob/main/SpaceX%20ML%20Prediction.ipyn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5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hyperlink" Target="https://github.com/chanboribou/Applied-Data-Science-Capstone" TargetMode="External"/><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hyperlink" Target="https://github.com/chanboribou/Applied-Data-Science-Capston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hyperlink" Target="https://github.com/chanboribou/Applied-Data-Science-Capston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7"/>
          <p:cNvSpPr txBox="1"/>
          <p:nvPr/>
        </p:nvSpPr>
        <p:spPr>
          <a:xfrm>
            <a:off x="666398" y="3578950"/>
            <a:ext cx="27165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lt2"/>
                </a:solidFill>
                <a:latin typeface="Arial"/>
                <a:ea typeface="Arial"/>
                <a:cs typeface="Arial"/>
                <a:sym typeface="Arial"/>
              </a:rPr>
              <a:t>Chanboribou Prak (Boribou)</a:t>
            </a:r>
            <a:endParaRPr sz="1100"/>
          </a:p>
          <a:p>
            <a:pPr indent="0" lvl="0" marL="0" marR="0" rtl="0" algn="l">
              <a:spcBef>
                <a:spcPts val="0"/>
              </a:spcBef>
              <a:spcAft>
                <a:spcPts val="0"/>
              </a:spcAft>
              <a:buNone/>
            </a:pPr>
            <a:r>
              <a:rPr lang="en" sz="1400">
                <a:solidFill>
                  <a:schemeClr val="lt2"/>
                </a:solidFill>
                <a:latin typeface="Arial"/>
                <a:ea typeface="Arial"/>
                <a:cs typeface="Arial"/>
                <a:sym typeface="Arial"/>
              </a:rPr>
              <a:t>22nd August 2024</a:t>
            </a:r>
            <a:endParaRPr sz="1100"/>
          </a:p>
        </p:txBody>
      </p:sp>
      <p:pic>
        <p:nvPicPr>
          <p:cNvPr descr="IBM Skills Network Logo - Horizontal-noai copy.png" id="128" name="Google Shape;128;p27"/>
          <p:cNvPicPr preferRelativeResize="0"/>
          <p:nvPr/>
        </p:nvPicPr>
        <p:blipFill rotWithShape="1">
          <a:blip r:embed="rId4">
            <a:alphaModFix/>
          </a:blip>
          <a:srcRect b="0" l="0" r="0" t="0"/>
          <a:stretch/>
        </p:blipFill>
        <p:spPr>
          <a:xfrm>
            <a:off x="667365" y="507621"/>
            <a:ext cx="1578077" cy="471887"/>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pic>
        <p:nvPicPr>
          <p:cNvPr id="192" name="Google Shape;192;p36"/>
          <p:cNvPicPr preferRelativeResize="0"/>
          <p:nvPr/>
        </p:nvPicPr>
        <p:blipFill rotWithShape="1">
          <a:blip r:embed="rId4">
            <a:alphaModFix/>
          </a:blip>
          <a:srcRect b="0" l="0" r="0" t="0"/>
          <a:stretch/>
        </p:blipFill>
        <p:spPr>
          <a:xfrm>
            <a:off x="69846" y="1142235"/>
            <a:ext cx="4503229" cy="2883545"/>
          </a:xfrm>
          <a:prstGeom prst="rect">
            <a:avLst/>
          </a:prstGeom>
          <a:noFill/>
          <a:ln>
            <a:noFill/>
          </a:ln>
        </p:spPr>
      </p:pic>
      <p:pic>
        <p:nvPicPr>
          <p:cNvPr descr="A line graph with text&#10;&#10;Description automatically generated" id="193" name="Google Shape;193;p36"/>
          <p:cNvPicPr preferRelativeResize="0"/>
          <p:nvPr/>
        </p:nvPicPr>
        <p:blipFill rotWithShape="1">
          <a:blip r:embed="rId5">
            <a:alphaModFix/>
          </a:blip>
          <a:srcRect b="0" l="0" r="0" t="0"/>
          <a:stretch/>
        </p:blipFill>
        <p:spPr>
          <a:xfrm>
            <a:off x="4782303" y="1183496"/>
            <a:ext cx="3680549" cy="2780361"/>
          </a:xfrm>
          <a:prstGeom prst="rect">
            <a:avLst/>
          </a:prstGeom>
          <a:noFill/>
          <a:ln>
            <a:noFill/>
          </a:ln>
        </p:spPr>
      </p:pic>
      <p:sp>
        <p:nvSpPr>
          <p:cNvPr id="194" name="Google Shape;194;p36"/>
          <p:cNvSpPr/>
          <p:nvPr/>
        </p:nvSpPr>
        <p:spPr>
          <a:xfrm>
            <a:off x="681299" y="4327650"/>
            <a:ext cx="4940543" cy="653011"/>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u="sng">
                <a:solidFill>
                  <a:schemeClr val="lt1"/>
                </a:solidFill>
                <a:latin typeface="Calibri"/>
                <a:ea typeface="Calibri"/>
                <a:cs typeface="Calibri"/>
                <a:sym typeface="Calibri"/>
              </a:rPr>
              <a:t>Github Link: </a:t>
            </a:r>
            <a:r>
              <a:rPr lang="en" u="sng">
                <a:solidFill>
                  <a:schemeClr val="lt1"/>
                </a:solidFill>
                <a:latin typeface="Calibri"/>
                <a:ea typeface="Calibri"/>
                <a:cs typeface="Calibri"/>
                <a:sym typeface="Calibri"/>
                <a:hlinkClick r:id="rId6">
                  <a:extLst>
                    <a:ext uri="{A12FA001-AC4F-418D-AE19-62706E023703}">
                      <ahyp:hlinkClr val="tx"/>
                    </a:ext>
                  </a:extLst>
                </a:hlinkClick>
              </a:rPr>
              <a:t>https://github.com/chanboribou/Applied-Data-Science-Capstone/blob/main/SpaceX%20EDA%20Visualization.ipynb</a:t>
            </a:r>
            <a:endParaRPr sz="1400" u="sng">
              <a:solidFill>
                <a:schemeClr val="lt1"/>
              </a:solidFill>
              <a:latin typeface="Calibri"/>
              <a:ea typeface="Calibri"/>
              <a:cs typeface="Calibri"/>
              <a:sym typeface="Calibri"/>
              <a:hlinkClick r:id="rId7">
                <a:extLst>
                  <a:ext uri="{A12FA001-AC4F-418D-AE19-62706E023703}">
                    <ahyp:hlinkClr val="tx"/>
                  </a:ext>
                </a:extLst>
              </a:hlinkCli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pic>
        <p:nvPicPr>
          <p:cNvPr descr="A graph of flight number&#10;&#10;Description automatically generated" id="200" name="Google Shape;200;p37"/>
          <p:cNvPicPr preferRelativeResize="0"/>
          <p:nvPr/>
        </p:nvPicPr>
        <p:blipFill rotWithShape="1">
          <a:blip r:embed="rId4">
            <a:alphaModFix/>
          </a:blip>
          <a:srcRect b="0" l="0" r="0" t="0"/>
          <a:stretch/>
        </p:blipFill>
        <p:spPr>
          <a:xfrm>
            <a:off x="580752" y="1039545"/>
            <a:ext cx="8010037" cy="1645988"/>
          </a:xfrm>
          <a:prstGeom prst="rect">
            <a:avLst/>
          </a:prstGeom>
          <a:noFill/>
          <a:ln>
            <a:noFill/>
          </a:ln>
        </p:spPr>
      </p:pic>
      <p:pic>
        <p:nvPicPr>
          <p:cNvPr descr="A graph of flight number&#10;&#10;Description automatically generated" id="201" name="Google Shape;201;p37"/>
          <p:cNvPicPr preferRelativeResize="0"/>
          <p:nvPr/>
        </p:nvPicPr>
        <p:blipFill rotWithShape="1">
          <a:blip r:embed="rId5">
            <a:alphaModFix/>
          </a:blip>
          <a:srcRect b="0" l="0" r="0" t="0"/>
          <a:stretch/>
        </p:blipFill>
        <p:spPr>
          <a:xfrm>
            <a:off x="541504" y="3023614"/>
            <a:ext cx="8102303" cy="1643923"/>
          </a:xfrm>
          <a:prstGeom prst="rect">
            <a:avLst/>
          </a:prstGeom>
          <a:noFill/>
          <a:ln>
            <a:noFill/>
          </a:ln>
        </p:spPr>
      </p:pic>
      <p:sp>
        <p:nvSpPr>
          <p:cNvPr id="202" name="Google Shape;202;p37"/>
          <p:cNvSpPr/>
          <p:nvPr/>
        </p:nvSpPr>
        <p:spPr>
          <a:xfrm>
            <a:off x="5148225" y="162675"/>
            <a:ext cx="3532500" cy="65310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100" u="sng">
                <a:solidFill>
                  <a:schemeClr val="lt1"/>
                </a:solidFill>
                <a:latin typeface="Calibri"/>
                <a:ea typeface="Calibri"/>
                <a:cs typeface="Calibri"/>
                <a:sym typeface="Calibri"/>
              </a:rPr>
              <a:t>Github Link: </a:t>
            </a:r>
            <a:r>
              <a:rPr lang="en" sz="1100" u="sng">
                <a:solidFill>
                  <a:schemeClr val="lt1"/>
                </a:solidFill>
                <a:latin typeface="Calibri"/>
                <a:ea typeface="Calibri"/>
                <a:cs typeface="Calibri"/>
                <a:sym typeface="Calibri"/>
                <a:hlinkClick r:id="rId6">
                  <a:extLst>
                    <a:ext uri="{A12FA001-AC4F-418D-AE19-62706E023703}">
                      <ahyp:hlinkClr val="tx"/>
                    </a:ext>
                  </a:extLst>
                </a:hlinkClick>
              </a:rPr>
              <a:t>https://github.com/chanboribou/Applied-Data-Science-Capstone/blob/main/SpaceX%20EDA%20Visualization.ipynb</a:t>
            </a:r>
            <a:endParaRPr sz="1100" u="sng">
              <a:solidFill>
                <a:schemeClr val="lt1"/>
              </a:solidFill>
              <a:latin typeface="Calibri"/>
              <a:ea typeface="Calibri"/>
              <a:cs typeface="Calibri"/>
              <a:sym typeface="Calibri"/>
              <a:hlinkClick r:id="rId7">
                <a:extLst>
                  <a:ext uri="{A12FA001-AC4F-418D-AE19-62706E023703}">
                    <ahyp:hlinkClr val="tx"/>
                  </a:ext>
                </a:extLst>
              </a:hlinkCli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3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pic>
        <p:nvPicPr>
          <p:cNvPr id="208" name="Google Shape;208;p38"/>
          <p:cNvPicPr preferRelativeResize="0"/>
          <p:nvPr/>
        </p:nvPicPr>
        <p:blipFill rotWithShape="1">
          <a:blip r:embed="rId4">
            <a:alphaModFix/>
          </a:blip>
          <a:srcRect b="0" l="0" r="0" t="0"/>
          <a:stretch/>
        </p:blipFill>
        <p:spPr>
          <a:xfrm>
            <a:off x="576148" y="1056887"/>
            <a:ext cx="8019246" cy="1618188"/>
          </a:xfrm>
          <a:prstGeom prst="rect">
            <a:avLst/>
          </a:prstGeom>
          <a:noFill/>
          <a:ln>
            <a:noFill/>
          </a:ln>
        </p:spPr>
      </p:pic>
      <p:pic>
        <p:nvPicPr>
          <p:cNvPr descr="A graph of flight number&#10;&#10;Description automatically generated" id="209" name="Google Shape;209;p38"/>
          <p:cNvPicPr preferRelativeResize="0"/>
          <p:nvPr/>
        </p:nvPicPr>
        <p:blipFill rotWithShape="1">
          <a:blip r:embed="rId5">
            <a:alphaModFix/>
          </a:blip>
          <a:srcRect b="0" l="0" r="0" t="0"/>
          <a:stretch/>
        </p:blipFill>
        <p:spPr>
          <a:xfrm>
            <a:off x="579505" y="3076159"/>
            <a:ext cx="8012533" cy="1531947"/>
          </a:xfrm>
          <a:prstGeom prst="rect">
            <a:avLst/>
          </a:prstGeom>
          <a:noFill/>
          <a:ln>
            <a:noFill/>
          </a:ln>
        </p:spPr>
      </p:pic>
      <p:sp>
        <p:nvSpPr>
          <p:cNvPr id="210" name="Google Shape;210;p38"/>
          <p:cNvSpPr/>
          <p:nvPr/>
        </p:nvSpPr>
        <p:spPr>
          <a:xfrm>
            <a:off x="5289575" y="95450"/>
            <a:ext cx="3055200" cy="71430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1100" u="sng">
              <a:solidFill>
                <a:schemeClr val="lt1"/>
              </a:solidFill>
              <a:latin typeface="Calibri"/>
              <a:ea typeface="Calibri"/>
              <a:cs typeface="Calibri"/>
              <a:sym typeface="Calibri"/>
            </a:endParaRPr>
          </a:p>
          <a:p>
            <a:pPr indent="0" lvl="0" marL="0" rtl="0" algn="ctr">
              <a:spcBef>
                <a:spcPts val="0"/>
              </a:spcBef>
              <a:spcAft>
                <a:spcPts val="0"/>
              </a:spcAft>
              <a:buNone/>
            </a:pPr>
            <a:r>
              <a:rPr lang="en" sz="1100" u="sng">
                <a:solidFill>
                  <a:schemeClr val="lt1"/>
                </a:solidFill>
                <a:latin typeface="Calibri"/>
                <a:ea typeface="Calibri"/>
                <a:cs typeface="Calibri"/>
                <a:sym typeface="Calibri"/>
              </a:rPr>
              <a:t>Github Link: </a:t>
            </a:r>
            <a:r>
              <a:rPr lang="en" sz="1100" u="sng">
                <a:solidFill>
                  <a:schemeClr val="lt1"/>
                </a:solidFill>
                <a:latin typeface="Calibri"/>
                <a:ea typeface="Calibri"/>
                <a:cs typeface="Calibri"/>
                <a:sym typeface="Calibri"/>
                <a:hlinkClick r:id="rId6">
                  <a:extLst>
                    <a:ext uri="{A12FA001-AC4F-418D-AE19-62706E023703}">
                      <ahyp:hlinkClr val="tx"/>
                    </a:ext>
                  </a:extLst>
                </a:hlinkClick>
              </a:rPr>
              <a:t>https://github.com/chanboribou/Applied-Data-Science-Capstone/blob/main/SpaceX%20EDA%20Visualization.ipynb</a:t>
            </a:r>
            <a:endParaRPr sz="1100" u="sng">
              <a:solidFill>
                <a:schemeClr val="lt1"/>
              </a:solidFill>
              <a:latin typeface="Calibri"/>
              <a:ea typeface="Calibri"/>
              <a:cs typeface="Calibri"/>
              <a:sym typeface="Calibri"/>
              <a:hlinkClick r:id="rId7">
                <a:extLst>
                  <a:ext uri="{A12FA001-AC4F-418D-AE19-62706E023703}">
                    <ahyp:hlinkClr val="tx"/>
                  </a:ext>
                </a:extLst>
              </a:hlinkClick>
            </a:endParaRPr>
          </a:p>
          <a:p>
            <a:pPr indent="0" lvl="0" marL="0" marR="0" rtl="0" algn="ctr">
              <a:spcBef>
                <a:spcPts val="0"/>
              </a:spcBef>
              <a:spcAft>
                <a:spcPts val="0"/>
              </a:spcAft>
              <a:buNone/>
            </a:pPr>
            <a:r>
              <a:t/>
            </a:r>
            <a:endParaRPr sz="1100">
              <a:solidFill>
                <a:schemeClr val="lt1"/>
              </a:solidFill>
              <a:uFill>
                <a:noFill/>
              </a:uFill>
              <a:latin typeface="Calibri"/>
              <a:ea typeface="Calibri"/>
              <a:cs typeface="Calibri"/>
              <a:sym typeface="Calibri"/>
              <a:hlinkClick r:id="rId8">
                <a:extLst>
                  <a:ext uri="{A12FA001-AC4F-418D-AE19-62706E023703}">
                    <ahyp:hlinkClr val="tx"/>
                  </a:ext>
                </a:extLst>
              </a:hlinkCli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Data Visualization</a:t>
            </a:r>
            <a:endParaRPr sz="1100"/>
          </a:p>
        </p:txBody>
      </p:sp>
      <p:pic>
        <p:nvPicPr>
          <p:cNvPr descr="A graph of flight number&#10;&#10;Description automatically generated" id="216" name="Google Shape;216;p39"/>
          <p:cNvPicPr preferRelativeResize="0"/>
          <p:nvPr/>
        </p:nvPicPr>
        <p:blipFill rotWithShape="1">
          <a:blip r:embed="rId4">
            <a:alphaModFix/>
          </a:blip>
          <a:srcRect b="0" l="0" r="0" t="0"/>
          <a:stretch/>
        </p:blipFill>
        <p:spPr>
          <a:xfrm>
            <a:off x="241698" y="1559315"/>
            <a:ext cx="8596031" cy="1582517"/>
          </a:xfrm>
          <a:prstGeom prst="rect">
            <a:avLst/>
          </a:prstGeom>
          <a:noFill/>
          <a:ln>
            <a:noFill/>
          </a:ln>
        </p:spPr>
      </p:pic>
      <p:sp>
        <p:nvSpPr>
          <p:cNvPr id="217" name="Google Shape;217;p39"/>
          <p:cNvSpPr/>
          <p:nvPr/>
        </p:nvSpPr>
        <p:spPr>
          <a:xfrm>
            <a:off x="577500" y="3552725"/>
            <a:ext cx="8214300" cy="71430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1100" u="sng">
              <a:solidFill>
                <a:schemeClr val="lt1"/>
              </a:solidFill>
              <a:latin typeface="Calibri"/>
              <a:ea typeface="Calibri"/>
              <a:cs typeface="Calibri"/>
              <a:sym typeface="Calibri"/>
            </a:endParaRPr>
          </a:p>
          <a:p>
            <a:pPr indent="0" lvl="0" marL="0" rtl="0" algn="ctr">
              <a:spcBef>
                <a:spcPts val="0"/>
              </a:spcBef>
              <a:spcAft>
                <a:spcPts val="0"/>
              </a:spcAft>
              <a:buNone/>
            </a:pPr>
            <a:r>
              <a:rPr lang="en" u="sng">
                <a:solidFill>
                  <a:schemeClr val="lt1"/>
                </a:solidFill>
                <a:latin typeface="Calibri"/>
                <a:ea typeface="Calibri"/>
                <a:cs typeface="Calibri"/>
                <a:sym typeface="Calibri"/>
              </a:rPr>
              <a:t>Github Link: </a:t>
            </a:r>
            <a:r>
              <a:rPr lang="en" u="sng">
                <a:solidFill>
                  <a:schemeClr val="lt1"/>
                </a:solidFill>
                <a:latin typeface="Calibri"/>
                <a:ea typeface="Calibri"/>
                <a:cs typeface="Calibri"/>
                <a:sym typeface="Calibri"/>
                <a:hlinkClick r:id="rId5">
                  <a:extLst>
                    <a:ext uri="{A12FA001-AC4F-418D-AE19-62706E023703}">
                      <ahyp:hlinkClr val="tx"/>
                    </a:ext>
                  </a:extLst>
                </a:hlinkClick>
              </a:rPr>
              <a:t>https://github.com/chanboribou/Applied-Data-Science-Capstone/blob/main/SpaceX%20EDA%20Visualization.ipynb</a:t>
            </a:r>
            <a:endParaRPr u="sng">
              <a:solidFill>
                <a:schemeClr val="lt1"/>
              </a:solidFill>
              <a:latin typeface="Calibri"/>
              <a:ea typeface="Calibri"/>
              <a:cs typeface="Calibri"/>
              <a:sym typeface="Calibri"/>
              <a:hlinkClick r:id="rId6">
                <a:extLst>
                  <a:ext uri="{A12FA001-AC4F-418D-AE19-62706E023703}">
                    <ahyp:hlinkClr val="tx"/>
                  </a:ext>
                </a:extLst>
              </a:hlinkClick>
            </a:endParaRPr>
          </a:p>
          <a:p>
            <a:pPr indent="0" lvl="0" marL="0" marR="0" rtl="0" algn="ctr">
              <a:spcBef>
                <a:spcPts val="0"/>
              </a:spcBef>
              <a:spcAft>
                <a:spcPts val="0"/>
              </a:spcAft>
              <a:buNone/>
            </a:pPr>
            <a:r>
              <a:t/>
            </a:r>
            <a:endParaRPr sz="1100">
              <a:solidFill>
                <a:schemeClr val="lt1"/>
              </a:solidFill>
              <a:uFill>
                <a:noFill/>
              </a:uFill>
              <a:latin typeface="Calibri"/>
              <a:ea typeface="Calibri"/>
              <a:cs typeface="Calibri"/>
              <a:sym typeface="Calibri"/>
              <a:hlinkClick r:id="rId7">
                <a:extLst>
                  <a:ext uri="{A12FA001-AC4F-418D-AE19-62706E023703}">
                    <ahyp:hlinkClr val="tx"/>
                  </a:ext>
                </a:extLst>
              </a:hlinkCli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40"/>
          <p:cNvSpPr txBox="1"/>
          <p:nvPr>
            <p:ph idx="1" type="body"/>
          </p:nvPr>
        </p:nvSpPr>
        <p:spPr>
          <a:xfrm>
            <a:off x="3881247" y="4055856"/>
            <a:ext cx="4944905" cy="946189"/>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This SQL query displays the top 5 of booster version where the launch site is CCAFS LC-40 using the LIKE method</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23" name="Google Shape;223;p4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pic>
        <p:nvPicPr>
          <p:cNvPr descr="A screenshot of a computer&#10;&#10;Description automatically generated" id="224" name="Google Shape;224;p40"/>
          <p:cNvPicPr preferRelativeResize="0"/>
          <p:nvPr/>
        </p:nvPicPr>
        <p:blipFill rotWithShape="1">
          <a:blip r:embed="rId4">
            <a:alphaModFix/>
          </a:blip>
          <a:srcRect b="0" l="0" r="0" t="0"/>
          <a:stretch/>
        </p:blipFill>
        <p:spPr>
          <a:xfrm>
            <a:off x="3511105" y="1409128"/>
            <a:ext cx="5300272" cy="2442674"/>
          </a:xfrm>
          <a:prstGeom prst="rect">
            <a:avLst/>
          </a:prstGeom>
          <a:noFill/>
          <a:ln>
            <a:noFill/>
          </a:ln>
        </p:spPr>
      </p:pic>
      <p:pic>
        <p:nvPicPr>
          <p:cNvPr descr="A screenshot of a computer&#10;&#10;Description automatically generated" id="225" name="Google Shape;225;p40"/>
          <p:cNvPicPr preferRelativeResize="0"/>
          <p:nvPr/>
        </p:nvPicPr>
        <p:blipFill rotWithShape="1">
          <a:blip r:embed="rId5">
            <a:alphaModFix/>
          </a:blip>
          <a:srcRect b="0" l="0" r="0" t="0"/>
          <a:stretch/>
        </p:blipFill>
        <p:spPr>
          <a:xfrm>
            <a:off x="889201" y="1407172"/>
            <a:ext cx="1799344" cy="2446588"/>
          </a:xfrm>
          <a:prstGeom prst="rect">
            <a:avLst/>
          </a:prstGeom>
          <a:noFill/>
          <a:ln>
            <a:noFill/>
          </a:ln>
        </p:spPr>
      </p:pic>
      <p:sp>
        <p:nvSpPr>
          <p:cNvPr id="226" name="Google Shape;226;p40"/>
          <p:cNvSpPr txBox="1"/>
          <p:nvPr/>
        </p:nvSpPr>
        <p:spPr>
          <a:xfrm>
            <a:off x="362999" y="4052725"/>
            <a:ext cx="3144289" cy="946189"/>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This SQL query displays the number of unique launch site using the function DISTINCT</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27" name="Google Shape;227;p40"/>
          <p:cNvSpPr/>
          <p:nvPr/>
        </p:nvSpPr>
        <p:spPr>
          <a:xfrm>
            <a:off x="3881250" y="95450"/>
            <a:ext cx="4463400" cy="71430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1100" u="sng">
              <a:solidFill>
                <a:schemeClr val="lt1"/>
              </a:solidFill>
              <a:latin typeface="Calibri"/>
              <a:ea typeface="Calibri"/>
              <a:cs typeface="Calibri"/>
              <a:sym typeface="Calibri"/>
            </a:endParaRPr>
          </a:p>
          <a:p>
            <a:pPr indent="0" lvl="0" marL="0" rtl="0" algn="ctr">
              <a:spcBef>
                <a:spcPts val="0"/>
              </a:spcBef>
              <a:spcAft>
                <a:spcPts val="0"/>
              </a:spcAft>
              <a:buNone/>
            </a:pPr>
            <a:r>
              <a:rPr lang="en" sz="1100" u="sng">
                <a:solidFill>
                  <a:schemeClr val="lt1"/>
                </a:solidFill>
                <a:latin typeface="Calibri"/>
                <a:ea typeface="Calibri"/>
                <a:cs typeface="Calibri"/>
                <a:sym typeface="Calibri"/>
              </a:rPr>
              <a:t>Github Link: </a:t>
            </a:r>
            <a:r>
              <a:rPr lang="en" sz="1100" u="sng">
                <a:solidFill>
                  <a:schemeClr val="lt1"/>
                </a:solidFill>
                <a:latin typeface="Calibri"/>
                <a:ea typeface="Calibri"/>
                <a:cs typeface="Calibri"/>
                <a:sym typeface="Calibri"/>
                <a:hlinkClick r:id="rId6">
                  <a:extLst>
                    <a:ext uri="{A12FA001-AC4F-418D-AE19-62706E023703}">
                      <ahyp:hlinkClr val="tx"/>
                    </a:ext>
                  </a:extLst>
                </a:hlinkClick>
              </a:rPr>
              <a:t>https://github.com/chanboribou/Applied-Data-Science-Capstone/blob/main/SpaceX%20EDA%20Visualization.ipynb</a:t>
            </a:r>
            <a:endParaRPr sz="1100" u="sng">
              <a:solidFill>
                <a:schemeClr val="lt1"/>
              </a:solidFill>
              <a:latin typeface="Calibri"/>
              <a:ea typeface="Calibri"/>
              <a:cs typeface="Calibri"/>
              <a:sym typeface="Calibri"/>
              <a:hlinkClick r:id="rId7">
                <a:extLst>
                  <a:ext uri="{A12FA001-AC4F-418D-AE19-62706E023703}">
                    <ahyp:hlinkClr val="tx"/>
                  </a:ext>
                </a:extLst>
              </a:hlinkClick>
            </a:endParaRPr>
          </a:p>
          <a:p>
            <a:pPr indent="0" lvl="0" marL="0" marR="0" rtl="0" algn="ctr">
              <a:spcBef>
                <a:spcPts val="0"/>
              </a:spcBef>
              <a:spcAft>
                <a:spcPts val="0"/>
              </a:spcAft>
              <a:buNone/>
            </a:pPr>
            <a:r>
              <a:t/>
            </a:r>
            <a:endParaRPr sz="1100">
              <a:solidFill>
                <a:schemeClr val="lt1"/>
              </a:solidFill>
              <a:uFill>
                <a:noFill/>
              </a:uFill>
              <a:latin typeface="Calibri"/>
              <a:ea typeface="Calibri"/>
              <a:cs typeface="Calibri"/>
              <a:sym typeface="Calibri"/>
              <a:hlinkClick r:id="rId8">
                <a:extLst>
                  <a:ext uri="{A12FA001-AC4F-418D-AE19-62706E023703}">
                    <ahyp:hlinkClr val="tx"/>
                  </a:ext>
                </a:extLst>
              </a:hlinkCli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1"/>
          <p:cNvSpPr txBox="1"/>
          <p:nvPr>
            <p:ph idx="1" type="body"/>
          </p:nvPr>
        </p:nvSpPr>
        <p:spPr>
          <a:xfrm>
            <a:off x="164096" y="4161512"/>
            <a:ext cx="3182380" cy="946189"/>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This SQL query displays the average payload mass carried by the Booster Version</a:t>
            </a:r>
            <a:endParaRPr sz="1700">
              <a:solidFill>
                <a:srgbClr val="292929"/>
              </a:solidFill>
              <a:latin typeface="Arial"/>
              <a:ea typeface="Arial"/>
              <a:cs typeface="Arial"/>
              <a:sym typeface="Arial"/>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33" name="Google Shape;233;p4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sp>
        <p:nvSpPr>
          <p:cNvPr id="234" name="Google Shape;234;p41"/>
          <p:cNvSpPr txBox="1"/>
          <p:nvPr/>
        </p:nvSpPr>
        <p:spPr>
          <a:xfrm>
            <a:off x="146885" y="2189347"/>
            <a:ext cx="3173104" cy="946189"/>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This SQL query displays the total payload mass launched by NASA</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pic>
        <p:nvPicPr>
          <p:cNvPr descr="A close up of a sign&#10;&#10;Description automatically generated" id="235" name="Google Shape;235;p41"/>
          <p:cNvPicPr preferRelativeResize="0"/>
          <p:nvPr/>
        </p:nvPicPr>
        <p:blipFill rotWithShape="1">
          <a:blip r:embed="rId4">
            <a:alphaModFix/>
          </a:blip>
          <a:srcRect b="0" l="0" r="0" t="0"/>
          <a:stretch/>
        </p:blipFill>
        <p:spPr>
          <a:xfrm>
            <a:off x="260944" y="1225981"/>
            <a:ext cx="2603435" cy="926182"/>
          </a:xfrm>
          <a:prstGeom prst="rect">
            <a:avLst/>
          </a:prstGeom>
          <a:noFill/>
          <a:ln>
            <a:noFill/>
          </a:ln>
        </p:spPr>
      </p:pic>
      <p:pic>
        <p:nvPicPr>
          <p:cNvPr descr="A close-up of a sign&#10;&#10;Description automatically generated" id="236" name="Google Shape;236;p41"/>
          <p:cNvPicPr preferRelativeResize="0"/>
          <p:nvPr/>
        </p:nvPicPr>
        <p:blipFill rotWithShape="1">
          <a:blip r:embed="rId5">
            <a:alphaModFix/>
          </a:blip>
          <a:srcRect b="0" l="0" r="0" t="0"/>
          <a:stretch/>
        </p:blipFill>
        <p:spPr>
          <a:xfrm>
            <a:off x="166168" y="3398444"/>
            <a:ext cx="2971800" cy="728663"/>
          </a:xfrm>
          <a:prstGeom prst="rect">
            <a:avLst/>
          </a:prstGeom>
          <a:noFill/>
          <a:ln>
            <a:noFill/>
          </a:ln>
        </p:spPr>
      </p:pic>
      <p:pic>
        <p:nvPicPr>
          <p:cNvPr descr="A close up of a date&#10;&#10;Description automatically generated" id="237" name="Google Shape;237;p41"/>
          <p:cNvPicPr preferRelativeResize="0"/>
          <p:nvPr/>
        </p:nvPicPr>
        <p:blipFill rotWithShape="1">
          <a:blip r:embed="rId6">
            <a:alphaModFix/>
          </a:blip>
          <a:srcRect b="0" l="0" r="0" t="0"/>
          <a:stretch/>
        </p:blipFill>
        <p:spPr>
          <a:xfrm>
            <a:off x="3643853" y="1096055"/>
            <a:ext cx="1654588" cy="967948"/>
          </a:xfrm>
          <a:prstGeom prst="rect">
            <a:avLst/>
          </a:prstGeom>
          <a:noFill/>
          <a:ln>
            <a:noFill/>
          </a:ln>
        </p:spPr>
      </p:pic>
      <p:sp>
        <p:nvSpPr>
          <p:cNvPr id="238" name="Google Shape;238;p41"/>
          <p:cNvSpPr txBox="1"/>
          <p:nvPr/>
        </p:nvSpPr>
        <p:spPr>
          <a:xfrm>
            <a:off x="3455821" y="2184545"/>
            <a:ext cx="2620813" cy="1378415"/>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This SQL query displays the date of the first successful landing outcome in ground pad</a:t>
            </a:r>
            <a:endParaRPr sz="1100"/>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pic>
        <p:nvPicPr>
          <p:cNvPr descr="A screenshot of a phone&#10;&#10;Description automatically generated" id="239" name="Google Shape;239;p41"/>
          <p:cNvPicPr preferRelativeResize="0"/>
          <p:nvPr/>
        </p:nvPicPr>
        <p:blipFill rotWithShape="1">
          <a:blip r:embed="rId7">
            <a:alphaModFix/>
          </a:blip>
          <a:srcRect b="0" l="0" r="0" t="0"/>
          <a:stretch/>
        </p:blipFill>
        <p:spPr>
          <a:xfrm>
            <a:off x="3338651" y="3190015"/>
            <a:ext cx="1040347" cy="1827480"/>
          </a:xfrm>
          <a:prstGeom prst="rect">
            <a:avLst/>
          </a:prstGeom>
          <a:noFill/>
          <a:ln>
            <a:noFill/>
          </a:ln>
        </p:spPr>
      </p:pic>
      <p:sp>
        <p:nvSpPr>
          <p:cNvPr id="240" name="Google Shape;240;p41"/>
          <p:cNvSpPr txBox="1"/>
          <p:nvPr/>
        </p:nvSpPr>
        <p:spPr>
          <a:xfrm>
            <a:off x="4310669" y="3231495"/>
            <a:ext cx="1602680" cy="984607"/>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This SQL query displays successful drone ship in which the payload mass is greater than 4000 but lesser than 6000</a:t>
            </a:r>
            <a:endParaRPr sz="1100"/>
          </a:p>
        </p:txBody>
      </p:sp>
      <p:pic>
        <p:nvPicPr>
          <p:cNvPr descr="A close up of a number&#10;&#10;Description automatically generated" id="241" name="Google Shape;241;p41"/>
          <p:cNvPicPr preferRelativeResize="0"/>
          <p:nvPr/>
        </p:nvPicPr>
        <p:blipFill rotWithShape="1">
          <a:blip r:embed="rId8">
            <a:alphaModFix/>
          </a:blip>
          <a:srcRect b="0" l="0" r="0" t="0"/>
          <a:stretch/>
        </p:blipFill>
        <p:spPr>
          <a:xfrm>
            <a:off x="6282538" y="1100858"/>
            <a:ext cx="1343025" cy="828675"/>
          </a:xfrm>
          <a:prstGeom prst="rect">
            <a:avLst/>
          </a:prstGeom>
          <a:noFill/>
          <a:ln>
            <a:noFill/>
          </a:ln>
        </p:spPr>
      </p:pic>
      <p:sp>
        <p:nvSpPr>
          <p:cNvPr id="242" name="Google Shape;242;p41"/>
          <p:cNvSpPr txBox="1"/>
          <p:nvPr/>
        </p:nvSpPr>
        <p:spPr>
          <a:xfrm>
            <a:off x="6102009" y="2054876"/>
            <a:ext cx="2135760" cy="955793"/>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This SQL query displays the total number of both successful and unsuccessful mission outcomes</a:t>
            </a:r>
            <a:endParaRPr sz="1100"/>
          </a:p>
        </p:txBody>
      </p:sp>
      <p:pic>
        <p:nvPicPr>
          <p:cNvPr descr="A screenshot of a phone&#10;&#10;Description automatically generated" id="243" name="Google Shape;243;p41"/>
          <p:cNvPicPr preferRelativeResize="0"/>
          <p:nvPr/>
        </p:nvPicPr>
        <p:blipFill rotWithShape="1">
          <a:blip r:embed="rId9">
            <a:alphaModFix/>
          </a:blip>
          <a:srcRect b="0" l="0" r="0" t="0"/>
          <a:stretch/>
        </p:blipFill>
        <p:spPr>
          <a:xfrm>
            <a:off x="6277032" y="3193676"/>
            <a:ext cx="748921" cy="1824958"/>
          </a:xfrm>
          <a:prstGeom prst="rect">
            <a:avLst/>
          </a:prstGeom>
          <a:noFill/>
          <a:ln>
            <a:noFill/>
          </a:ln>
        </p:spPr>
      </p:pic>
      <p:sp>
        <p:nvSpPr>
          <p:cNvPr id="244" name="Google Shape;244;p41"/>
          <p:cNvSpPr txBox="1"/>
          <p:nvPr/>
        </p:nvSpPr>
        <p:spPr>
          <a:xfrm>
            <a:off x="7024092" y="3212285"/>
            <a:ext cx="1424987" cy="975002"/>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1500"/>
              <a:buFont typeface="Arial"/>
              <a:buChar char="•"/>
            </a:pPr>
            <a:r>
              <a:rPr lang="en" sz="1500">
                <a:solidFill>
                  <a:schemeClr val="dk1"/>
                </a:solidFill>
                <a:latin typeface="Calibri"/>
                <a:ea typeface="Calibri"/>
                <a:cs typeface="Calibri"/>
                <a:sym typeface="Calibri"/>
              </a:rPr>
              <a:t>This SQL query displays booster version that has the maximum pay load mass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4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EDA with SQL</a:t>
            </a:r>
            <a:endParaRPr sz="3000">
              <a:solidFill>
                <a:srgbClr val="0B49CB"/>
              </a:solidFill>
              <a:latin typeface="IBM Plex Mono SemiBold"/>
              <a:ea typeface="IBM Plex Mono SemiBold"/>
              <a:cs typeface="IBM Plex Mono SemiBold"/>
              <a:sym typeface="IBM Plex Mono SemiBold"/>
            </a:endParaRPr>
          </a:p>
        </p:txBody>
      </p:sp>
      <p:pic>
        <p:nvPicPr>
          <p:cNvPr descr="A screenshot of a phone&#10;&#10;Description automatically generated" id="250" name="Google Shape;250;p42"/>
          <p:cNvPicPr preferRelativeResize="0"/>
          <p:nvPr/>
        </p:nvPicPr>
        <p:blipFill rotWithShape="1">
          <a:blip r:embed="rId4">
            <a:alphaModFix/>
          </a:blip>
          <a:srcRect b="0" l="0" r="0" t="0"/>
          <a:stretch/>
        </p:blipFill>
        <p:spPr>
          <a:xfrm>
            <a:off x="290612" y="1547432"/>
            <a:ext cx="4408595" cy="1357073"/>
          </a:xfrm>
          <a:prstGeom prst="rect">
            <a:avLst/>
          </a:prstGeom>
          <a:noFill/>
          <a:ln>
            <a:noFill/>
          </a:ln>
        </p:spPr>
      </p:pic>
      <p:pic>
        <p:nvPicPr>
          <p:cNvPr descr="A screenshot of a phone&#10;&#10;Description automatically generated" id="251" name="Google Shape;251;p42"/>
          <p:cNvPicPr preferRelativeResize="0"/>
          <p:nvPr/>
        </p:nvPicPr>
        <p:blipFill rotWithShape="1">
          <a:blip r:embed="rId5">
            <a:alphaModFix/>
          </a:blip>
          <a:srcRect b="0" l="0" r="0" t="0"/>
          <a:stretch/>
        </p:blipFill>
        <p:spPr>
          <a:xfrm>
            <a:off x="4862732" y="1276868"/>
            <a:ext cx="2218405" cy="3497437"/>
          </a:xfrm>
          <a:prstGeom prst="rect">
            <a:avLst/>
          </a:prstGeom>
          <a:noFill/>
          <a:ln>
            <a:noFill/>
          </a:ln>
        </p:spPr>
      </p:pic>
      <p:sp>
        <p:nvSpPr>
          <p:cNvPr id="252" name="Google Shape;252;p42"/>
          <p:cNvSpPr txBox="1"/>
          <p:nvPr/>
        </p:nvSpPr>
        <p:spPr>
          <a:xfrm>
            <a:off x="7076923" y="1406536"/>
            <a:ext cx="1746755" cy="946189"/>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This SQL query displays the count of landing outcomes between 2010-06-04 and 2017-03-20</a:t>
            </a:r>
            <a:endParaRPr sz="1100"/>
          </a:p>
        </p:txBody>
      </p:sp>
      <p:sp>
        <p:nvSpPr>
          <p:cNvPr id="253" name="Google Shape;253;p42"/>
          <p:cNvSpPr txBox="1"/>
          <p:nvPr/>
        </p:nvSpPr>
        <p:spPr>
          <a:xfrm>
            <a:off x="415825" y="3024985"/>
            <a:ext cx="3173104" cy="946189"/>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This SQL query displays the number of failures from the booster version and launch site from 2015</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3"/>
          <p:cNvSpPr txBox="1"/>
          <p:nvPr>
            <p:ph idx="1" type="body"/>
          </p:nvPr>
        </p:nvSpPr>
        <p:spPr>
          <a:xfrm>
            <a:off x="278066" y="1281424"/>
            <a:ext cx="3305095" cy="2346223"/>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2200"/>
              <a:buFont typeface="Arial"/>
              <a:buChar char="•"/>
            </a:pPr>
            <a:r>
              <a:rPr lang="en" sz="2200">
                <a:solidFill>
                  <a:schemeClr val="dk1"/>
                </a:solidFill>
                <a:latin typeface="Calibri"/>
                <a:ea typeface="Calibri"/>
                <a:cs typeface="Calibri"/>
                <a:sym typeface="Calibri"/>
              </a:rPr>
              <a:t>We use the function folium circle and folium marker to add launch sites on the site map. This helps us to see where the SpaceX Falcon 9 launches during its first stage of launching</a:t>
            </a:r>
            <a:endParaRPr sz="1200"/>
          </a:p>
          <a:p>
            <a:pPr indent="-184150" lvl="0" marL="177800" marR="0" rtl="0" algn="l">
              <a:lnSpc>
                <a:spcPct val="90000"/>
              </a:lnSpc>
              <a:spcBef>
                <a:spcPts val="800"/>
              </a:spcBef>
              <a:spcAft>
                <a:spcPts val="0"/>
              </a:spcAft>
              <a:buClr>
                <a:schemeClr val="dk1"/>
              </a:buClr>
              <a:buSzPts val="1500"/>
              <a:buFont typeface="Arial"/>
              <a:buChar char="•"/>
            </a:pPr>
            <a:r>
              <a:rPr lang="en" sz="1500" u="sng">
                <a:solidFill>
                  <a:schemeClr val="hlink"/>
                </a:solidFill>
                <a:latin typeface="Calibri"/>
                <a:ea typeface="Calibri"/>
                <a:cs typeface="Calibri"/>
                <a:sym typeface="Calibri"/>
                <a:hlinkClick r:id="rId4"/>
              </a:rPr>
              <a:t>https://github.com/chanboribou/Applied-Data-Science-Capstone/blob/main/SpaceX%20Folium.ipynb</a:t>
            </a:r>
            <a:endParaRPr sz="15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259" name="Google Shape;259;p4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pic>
        <p:nvPicPr>
          <p:cNvPr descr="A map of the united states&#10;&#10;Description automatically generated" id="260" name="Google Shape;260;p43"/>
          <p:cNvPicPr preferRelativeResize="0"/>
          <p:nvPr/>
        </p:nvPicPr>
        <p:blipFill rotWithShape="1">
          <a:blip r:embed="rId5">
            <a:alphaModFix/>
          </a:blip>
          <a:srcRect b="0" l="0" r="0" t="0"/>
          <a:stretch/>
        </p:blipFill>
        <p:spPr>
          <a:xfrm>
            <a:off x="3654718" y="1740914"/>
            <a:ext cx="5474874" cy="1901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4"/>
          <p:cNvSpPr txBox="1"/>
          <p:nvPr>
            <p:ph idx="1" type="body"/>
          </p:nvPr>
        </p:nvSpPr>
        <p:spPr>
          <a:xfrm>
            <a:off x="278066" y="1281424"/>
            <a:ext cx="3578838" cy="2346223"/>
          </a:xfrm>
          <a:prstGeom prst="rect">
            <a:avLst/>
          </a:prstGeom>
          <a:noFill/>
          <a:ln>
            <a:noFill/>
          </a:ln>
        </p:spPr>
        <p:txBody>
          <a:bodyPr anchorCtr="0" anchor="t" bIns="34275" lIns="68575" spcFirstLastPara="1" rIns="68575" wrap="square" tIns="34275">
            <a:noAutofit/>
          </a:bodyPr>
          <a:lstStyle/>
          <a:p>
            <a:pPr indent="-184150" lvl="0" marL="177800" marR="0" rtl="0" algn="l">
              <a:lnSpc>
                <a:spcPct val="90000"/>
              </a:lnSpc>
              <a:spcBef>
                <a:spcPts val="0"/>
              </a:spcBef>
              <a:spcAft>
                <a:spcPts val="0"/>
              </a:spcAft>
              <a:buClr>
                <a:schemeClr val="dk1"/>
              </a:buClr>
              <a:buSzPts val="2300"/>
              <a:buFont typeface="Arial"/>
              <a:buChar char="•"/>
            </a:pPr>
            <a:r>
              <a:rPr lang="en" sz="2300">
                <a:solidFill>
                  <a:schemeClr val="dk1"/>
                </a:solidFill>
                <a:latin typeface="Calibri"/>
                <a:ea typeface="Calibri"/>
                <a:cs typeface="Calibri"/>
                <a:sym typeface="Calibri"/>
              </a:rPr>
              <a:t>We add another folium marker to the marker cluster so that we can see the success and the failure of the landing outcome from each launch site launched by Spacex Falcon 9</a:t>
            </a:r>
            <a:endParaRPr sz="1300"/>
          </a:p>
          <a:p>
            <a:pPr indent="-190500" lvl="0" marL="177800" marR="0" rtl="0" algn="l">
              <a:lnSpc>
                <a:spcPct val="90000"/>
              </a:lnSpc>
              <a:spcBef>
                <a:spcPts val="800"/>
              </a:spcBef>
              <a:spcAft>
                <a:spcPts val="0"/>
              </a:spcAft>
              <a:buClr>
                <a:schemeClr val="dk1"/>
              </a:buClr>
              <a:buSzPts val="1600"/>
              <a:buFont typeface="Arial"/>
              <a:buChar char="•"/>
            </a:pPr>
            <a:r>
              <a:rPr lang="en" sz="1600" u="sng">
                <a:solidFill>
                  <a:schemeClr val="hlink"/>
                </a:solidFill>
                <a:latin typeface="Calibri"/>
                <a:ea typeface="Calibri"/>
                <a:cs typeface="Calibri"/>
                <a:sym typeface="Calibri"/>
                <a:hlinkClick r:id="rId4"/>
              </a:rPr>
              <a:t>https://github.com/chanboribou/Applied-Data-Science-Capstone/blob/main/SpaceX%20Folium.ipynb</a:t>
            </a:r>
            <a:endParaRPr sz="16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300">
              <a:solidFill>
                <a:schemeClr val="dk1"/>
              </a:solidFill>
              <a:latin typeface="Calibri"/>
              <a:ea typeface="Calibri"/>
              <a:cs typeface="Calibri"/>
              <a:sym typeface="Calibri"/>
            </a:endParaRPr>
          </a:p>
        </p:txBody>
      </p:sp>
      <p:sp>
        <p:nvSpPr>
          <p:cNvPr id="266" name="Google Shape;266;p4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pic>
        <p:nvPicPr>
          <p:cNvPr descr="A map of the state of texas&#10;&#10;Description automatically generated" id="267" name="Google Shape;267;p44"/>
          <p:cNvPicPr preferRelativeResize="0"/>
          <p:nvPr/>
        </p:nvPicPr>
        <p:blipFill rotWithShape="1">
          <a:blip r:embed="rId5">
            <a:alphaModFix/>
          </a:blip>
          <a:srcRect b="0" l="0" r="0" t="0"/>
          <a:stretch/>
        </p:blipFill>
        <p:spPr>
          <a:xfrm>
            <a:off x="4048525" y="1620851"/>
            <a:ext cx="4850548" cy="22187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5"/>
          <p:cNvSpPr txBox="1"/>
          <p:nvPr>
            <p:ph idx="1" type="body"/>
          </p:nvPr>
        </p:nvSpPr>
        <p:spPr>
          <a:xfrm>
            <a:off x="278066" y="1205225"/>
            <a:ext cx="2839200" cy="2346300"/>
          </a:xfrm>
          <a:prstGeom prst="rect">
            <a:avLst/>
          </a:prstGeom>
          <a:noFill/>
          <a:ln>
            <a:noFill/>
          </a:ln>
        </p:spPr>
        <p:txBody>
          <a:bodyPr anchorCtr="0" anchor="t" bIns="34275" lIns="68575" spcFirstLastPara="1" rIns="68575" wrap="square" tIns="34275">
            <a:noAutofit/>
          </a:bodyPr>
          <a:lstStyle/>
          <a:p>
            <a:pPr indent="-184150" lvl="0" marL="177800" marR="0" rtl="0" algn="l">
              <a:lnSpc>
                <a:spcPct val="90000"/>
              </a:lnSpc>
              <a:spcBef>
                <a:spcPts val="0"/>
              </a:spcBef>
              <a:spcAft>
                <a:spcPts val="0"/>
              </a:spcAft>
              <a:buClr>
                <a:schemeClr val="dk1"/>
              </a:buClr>
              <a:buSzPts val="2300"/>
              <a:buFont typeface="Arial"/>
              <a:buChar char="•"/>
            </a:pPr>
            <a:r>
              <a:rPr lang="en" sz="2300">
                <a:solidFill>
                  <a:schemeClr val="dk1"/>
                </a:solidFill>
                <a:latin typeface="Calibri"/>
                <a:ea typeface="Calibri"/>
                <a:cs typeface="Calibri"/>
                <a:sym typeface="Calibri"/>
              </a:rPr>
              <a:t>We first calculate the closest coastline using the mouse position afterwards added the closest coastline calculation in the site map using the folium marker</a:t>
            </a:r>
            <a:endParaRPr sz="1300"/>
          </a:p>
          <a:p>
            <a:pPr indent="-190500" lvl="0" marL="177800" marR="0" rtl="0" algn="l">
              <a:lnSpc>
                <a:spcPct val="90000"/>
              </a:lnSpc>
              <a:spcBef>
                <a:spcPts val="800"/>
              </a:spcBef>
              <a:spcAft>
                <a:spcPts val="0"/>
              </a:spcAft>
              <a:buClr>
                <a:schemeClr val="dk1"/>
              </a:buClr>
              <a:buSzPts val="1600"/>
              <a:buFont typeface="Arial"/>
              <a:buChar char="•"/>
            </a:pPr>
            <a:r>
              <a:rPr lang="en" sz="1600" u="sng">
                <a:solidFill>
                  <a:schemeClr val="hlink"/>
                </a:solidFill>
                <a:latin typeface="Calibri"/>
                <a:ea typeface="Calibri"/>
                <a:cs typeface="Calibri"/>
                <a:sym typeface="Calibri"/>
                <a:hlinkClick r:id="rId4"/>
              </a:rPr>
              <a:t>https://github.com/chanboribou/Applied-Data-Science-Capstone/blob/main/SpaceX%20Folium.ipynb</a:t>
            </a:r>
            <a:endParaRPr sz="16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300">
              <a:solidFill>
                <a:schemeClr val="dk1"/>
              </a:solidFill>
              <a:latin typeface="Calibri"/>
              <a:ea typeface="Calibri"/>
              <a:cs typeface="Calibri"/>
              <a:sym typeface="Calibri"/>
            </a:endParaRPr>
          </a:p>
        </p:txBody>
      </p:sp>
      <p:sp>
        <p:nvSpPr>
          <p:cNvPr id="273" name="Google Shape;273;p4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an Interactive Map with Folium</a:t>
            </a:r>
            <a:endParaRPr sz="3000">
              <a:solidFill>
                <a:srgbClr val="0B49CB"/>
              </a:solidFill>
              <a:latin typeface="IBM Plex Mono SemiBold"/>
              <a:ea typeface="IBM Plex Mono SemiBold"/>
              <a:cs typeface="IBM Plex Mono SemiBold"/>
              <a:sym typeface="IBM Plex Mono SemiBold"/>
            </a:endParaRPr>
          </a:p>
        </p:txBody>
      </p:sp>
      <p:pic>
        <p:nvPicPr>
          <p:cNvPr descr="A screenshot of a map&#10;&#10;Description automatically generated" id="274" name="Google Shape;274;p45"/>
          <p:cNvPicPr preferRelativeResize="0"/>
          <p:nvPr/>
        </p:nvPicPr>
        <p:blipFill rotWithShape="1">
          <a:blip r:embed="rId5">
            <a:alphaModFix/>
          </a:blip>
          <a:srcRect b="0" l="0" r="0" t="0"/>
          <a:stretch/>
        </p:blipFill>
        <p:spPr>
          <a:xfrm>
            <a:off x="3313739" y="1419645"/>
            <a:ext cx="5580530" cy="20736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nvSpPr>
        <p:spPr>
          <a:xfrm>
            <a:off x="719023" y="1584930"/>
            <a:ext cx="3875315" cy="2490618"/>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Executive Summary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Introduction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Methodology</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Conclusion</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Appendix</a:t>
            </a:r>
            <a:endParaRPr sz="1100"/>
          </a:p>
        </p:txBody>
      </p:sp>
      <p:sp>
        <p:nvSpPr>
          <p:cNvPr id="135" name="Google Shape;135;p2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Outline</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6"/>
          <p:cNvSpPr txBox="1"/>
          <p:nvPr>
            <p:ph idx="1" type="body"/>
          </p:nvPr>
        </p:nvSpPr>
        <p:spPr>
          <a:xfrm>
            <a:off x="272700" y="1140625"/>
            <a:ext cx="3524100" cy="3652800"/>
          </a:xfrm>
          <a:prstGeom prst="rect">
            <a:avLst/>
          </a:prstGeom>
          <a:noFill/>
          <a:ln>
            <a:noFill/>
          </a:ln>
        </p:spPr>
        <p:txBody>
          <a:bodyPr anchorCtr="0" anchor="t" bIns="34275" lIns="68575" spcFirstLastPara="1" rIns="68575" wrap="square" tIns="34275">
            <a:normAutofit fontScale="85000" lnSpcReduction="20000"/>
          </a:bodyPr>
          <a:lstStyle/>
          <a:p>
            <a:pPr indent="-287972" lvl="0" marL="457200" marR="0" rtl="0" algn="l">
              <a:lnSpc>
                <a:spcPct val="100000"/>
              </a:lnSpc>
              <a:spcBef>
                <a:spcPts val="1100"/>
              </a:spcBef>
              <a:spcAft>
                <a:spcPts val="0"/>
              </a:spcAft>
              <a:buSzPct val="64705"/>
              <a:buChar char="●"/>
            </a:pPr>
            <a:r>
              <a:rPr lang="en" sz="1700">
                <a:solidFill>
                  <a:srgbClr val="292929"/>
                </a:solidFill>
              </a:rPr>
              <a:t>In the first picture, we created a pie chart for all the launch site to see which launch site has the most total success launch in terms of both successful and failed landing outcome</a:t>
            </a:r>
            <a:endParaRPr sz="1700">
              <a:solidFill>
                <a:srgbClr val="292929"/>
              </a:solidFill>
            </a:endParaRPr>
          </a:p>
          <a:p>
            <a:pPr indent="0" lvl="0" marL="914400" marR="0" rtl="0" algn="l">
              <a:lnSpc>
                <a:spcPct val="100000"/>
              </a:lnSpc>
              <a:spcBef>
                <a:spcPts val="1100"/>
              </a:spcBef>
              <a:spcAft>
                <a:spcPts val="0"/>
              </a:spcAft>
              <a:buNone/>
            </a:pPr>
            <a:r>
              <a:t/>
            </a:r>
            <a:endParaRPr sz="1700">
              <a:solidFill>
                <a:srgbClr val="292929"/>
              </a:solidFill>
            </a:endParaRPr>
          </a:p>
          <a:p>
            <a:pPr indent="-320357" lvl="0" marL="457200" marR="0" rtl="0" algn="l">
              <a:lnSpc>
                <a:spcPct val="100000"/>
              </a:lnSpc>
              <a:spcBef>
                <a:spcPts val="1100"/>
              </a:spcBef>
              <a:spcAft>
                <a:spcPts val="0"/>
              </a:spcAft>
              <a:buClr>
                <a:srgbClr val="292929"/>
              </a:buClr>
              <a:buSzPct val="100000"/>
              <a:buChar char="●"/>
            </a:pPr>
            <a:r>
              <a:rPr lang="en" sz="1700">
                <a:solidFill>
                  <a:srgbClr val="292929"/>
                </a:solidFill>
              </a:rPr>
              <a:t>In the second picture, we created </a:t>
            </a:r>
            <a:r>
              <a:rPr lang="en" sz="1700">
                <a:solidFill>
                  <a:srgbClr val="292929"/>
                </a:solidFill>
              </a:rPr>
              <a:t>a</a:t>
            </a:r>
            <a:r>
              <a:rPr lang="en" sz="1700">
                <a:solidFill>
                  <a:srgbClr val="292929"/>
                </a:solidFill>
              </a:rPr>
              <a:t> scatter plot to determine which payload mass has more a successful launch rate based on each launch site</a:t>
            </a:r>
            <a:endParaRPr sz="1700">
              <a:solidFill>
                <a:srgbClr val="292929"/>
              </a:solidFill>
            </a:endParaRPr>
          </a:p>
          <a:p>
            <a:pPr indent="0" lvl="0" marL="914400" marR="0" rtl="0" algn="l">
              <a:lnSpc>
                <a:spcPct val="100000"/>
              </a:lnSpc>
              <a:spcBef>
                <a:spcPts val="1100"/>
              </a:spcBef>
              <a:spcAft>
                <a:spcPts val="0"/>
              </a:spcAft>
              <a:buNone/>
            </a:pPr>
            <a:r>
              <a:t/>
            </a:r>
            <a:endParaRPr sz="1700">
              <a:solidFill>
                <a:srgbClr val="292929"/>
              </a:solidFill>
            </a:endParaRPr>
          </a:p>
          <a:p>
            <a:pPr indent="-320357" lvl="0" marL="457200" marR="0" rtl="0" algn="l">
              <a:lnSpc>
                <a:spcPct val="100000"/>
              </a:lnSpc>
              <a:spcBef>
                <a:spcPts val="110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https://github.com/chanboribou/Applied-Data-Science-Capstone/blob/main/SpaceX%20Dash%20App.py</a:t>
            </a:r>
            <a:endParaRPr sz="1700">
              <a:solidFill>
                <a:srgbClr val="292929"/>
              </a:solidFill>
            </a:endParaRPr>
          </a:p>
        </p:txBody>
      </p:sp>
      <p:sp>
        <p:nvSpPr>
          <p:cNvPr id="280" name="Google Shape;280;p4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Build a Dashboard with Plotly Dash</a:t>
            </a:r>
            <a:endParaRPr sz="1100"/>
          </a:p>
        </p:txBody>
      </p:sp>
      <p:pic>
        <p:nvPicPr>
          <p:cNvPr id="281" name="Google Shape;281;p46"/>
          <p:cNvPicPr preferRelativeResize="0"/>
          <p:nvPr/>
        </p:nvPicPr>
        <p:blipFill rotWithShape="1">
          <a:blip r:embed="rId5">
            <a:alphaModFix/>
          </a:blip>
          <a:srcRect b="0" l="32590" r="40534" t="0"/>
          <a:stretch/>
        </p:blipFill>
        <p:spPr>
          <a:xfrm>
            <a:off x="4892225" y="1035475"/>
            <a:ext cx="2948273" cy="2485425"/>
          </a:xfrm>
          <a:prstGeom prst="rect">
            <a:avLst/>
          </a:prstGeom>
          <a:noFill/>
          <a:ln>
            <a:noFill/>
          </a:ln>
        </p:spPr>
      </p:pic>
      <p:pic>
        <p:nvPicPr>
          <p:cNvPr id="282" name="Google Shape;282;p46"/>
          <p:cNvPicPr preferRelativeResize="0"/>
          <p:nvPr/>
        </p:nvPicPr>
        <p:blipFill>
          <a:blip r:embed="rId6">
            <a:alphaModFix/>
          </a:blip>
          <a:stretch>
            <a:fillRect/>
          </a:stretch>
        </p:blipFill>
        <p:spPr>
          <a:xfrm>
            <a:off x="3945025" y="3647625"/>
            <a:ext cx="5169127" cy="1155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7"/>
          <p:cNvSpPr txBox="1"/>
          <p:nvPr>
            <p:ph idx="1" type="body"/>
          </p:nvPr>
        </p:nvSpPr>
        <p:spPr>
          <a:xfrm>
            <a:off x="574060" y="1201605"/>
            <a:ext cx="4888800" cy="3243600"/>
          </a:xfrm>
          <a:prstGeom prst="rect">
            <a:avLst/>
          </a:prstGeom>
          <a:noFill/>
          <a:ln>
            <a:noFill/>
          </a:ln>
        </p:spPr>
        <p:txBody>
          <a:bodyPr anchorCtr="0" anchor="t" bIns="34275" lIns="68575" spcFirstLastPara="1" rIns="68575" wrap="square" tIns="34275">
            <a:normAutofit fontScale="25000" lnSpcReduction="20000"/>
          </a:bodyPr>
          <a:lstStyle/>
          <a:p>
            <a:pPr indent="-174670" lvl="0" marL="177800" marR="0" rtl="0" algn="l">
              <a:lnSpc>
                <a:spcPct val="100000"/>
              </a:lnSpc>
              <a:spcBef>
                <a:spcPts val="0"/>
              </a:spcBef>
              <a:spcAft>
                <a:spcPts val="0"/>
              </a:spcAft>
              <a:buClr>
                <a:srgbClr val="292929"/>
              </a:buClr>
              <a:buSzPct val="100000"/>
              <a:buFont typeface="Arial"/>
              <a:buChar char="•"/>
            </a:pPr>
            <a:r>
              <a:rPr lang="en" sz="3802">
                <a:solidFill>
                  <a:srgbClr val="292929"/>
                </a:solidFill>
                <a:latin typeface="Arial"/>
                <a:ea typeface="Arial"/>
                <a:cs typeface="Arial"/>
                <a:sym typeface="Arial"/>
              </a:rPr>
              <a:t>We use the method to create objects and make prediction such as GridSearchCV which shows the accuracy from each of the 4 machine learning algorithms and using the confusion matrix to look at the prediction whether landing outcome from the SpaceX Falcon 9 will be reused</a:t>
            </a:r>
            <a:endParaRPr sz="3802">
              <a:solidFill>
                <a:srgbClr val="292929"/>
              </a:solidFill>
              <a:latin typeface="Arial"/>
              <a:ea typeface="Arial"/>
              <a:cs typeface="Arial"/>
              <a:sym typeface="Arial"/>
            </a:endParaRPr>
          </a:p>
          <a:p>
            <a:pPr indent="-174670" lvl="0" marL="177800" marR="0" rtl="0" algn="l">
              <a:lnSpc>
                <a:spcPct val="100000"/>
              </a:lnSpc>
              <a:spcBef>
                <a:spcPts val="1100"/>
              </a:spcBef>
              <a:spcAft>
                <a:spcPts val="0"/>
              </a:spcAft>
              <a:buClr>
                <a:srgbClr val="292929"/>
              </a:buClr>
              <a:buSzPct val="100000"/>
              <a:buFont typeface="Arial"/>
              <a:buChar char="•"/>
            </a:pPr>
            <a:r>
              <a:rPr lang="en" sz="3802">
                <a:solidFill>
                  <a:srgbClr val="292929"/>
                </a:solidFill>
                <a:latin typeface="Arial"/>
                <a:ea typeface="Arial"/>
                <a:cs typeface="Arial"/>
                <a:sym typeface="Arial"/>
              </a:rPr>
              <a:t>We create a Numpy Array for the variable Y using the class column by using the to_numpy() function </a:t>
            </a:r>
            <a:r>
              <a:rPr b="1" lang="en" sz="3802">
                <a:solidFill>
                  <a:srgbClr val="292929"/>
                </a:solidFill>
                <a:latin typeface="Arial"/>
                <a:ea typeface="Arial"/>
                <a:cs typeface="Arial"/>
                <a:sym typeface="Arial"/>
              </a:rPr>
              <a:t>(Creating a Numpy array for the variable Y using the class column)</a:t>
            </a:r>
            <a:endParaRPr sz="3802">
              <a:solidFill>
                <a:srgbClr val="292929"/>
              </a:solidFill>
              <a:latin typeface="Arial"/>
              <a:ea typeface="Arial"/>
              <a:cs typeface="Arial"/>
              <a:sym typeface="Arial"/>
            </a:endParaRPr>
          </a:p>
          <a:p>
            <a:pPr indent="-174670" lvl="0" marL="177800" marR="0" rtl="0" algn="l">
              <a:lnSpc>
                <a:spcPct val="100000"/>
              </a:lnSpc>
              <a:spcBef>
                <a:spcPts val="1100"/>
              </a:spcBef>
              <a:spcAft>
                <a:spcPts val="0"/>
              </a:spcAft>
              <a:buClr>
                <a:srgbClr val="292929"/>
              </a:buClr>
              <a:buSzPct val="100000"/>
              <a:buFont typeface="Arial"/>
              <a:buChar char="•"/>
            </a:pPr>
            <a:r>
              <a:rPr lang="en" sz="3802">
                <a:solidFill>
                  <a:srgbClr val="292929"/>
                </a:solidFill>
                <a:latin typeface="Arial"/>
                <a:ea typeface="Arial"/>
                <a:cs typeface="Arial"/>
                <a:sym typeface="Arial"/>
              </a:rPr>
              <a:t>We fit the data for the variable X between 0 and 1 using the StandardScaler() function and .fit_transform() function </a:t>
            </a:r>
            <a:r>
              <a:rPr b="1" lang="en" sz="3802">
                <a:solidFill>
                  <a:srgbClr val="292929"/>
                </a:solidFill>
                <a:latin typeface="Arial"/>
                <a:ea typeface="Arial"/>
                <a:cs typeface="Arial"/>
                <a:sym typeface="Arial"/>
              </a:rPr>
              <a:t>(Fit the data for the variable x between 0 and 1)</a:t>
            </a:r>
            <a:endParaRPr sz="3802"/>
          </a:p>
          <a:p>
            <a:pPr indent="-174670" lvl="0" marL="177800" marR="0" rtl="0" algn="l">
              <a:lnSpc>
                <a:spcPct val="100000"/>
              </a:lnSpc>
              <a:spcBef>
                <a:spcPts val="1100"/>
              </a:spcBef>
              <a:spcAft>
                <a:spcPts val="0"/>
              </a:spcAft>
              <a:buClr>
                <a:srgbClr val="292929"/>
              </a:buClr>
              <a:buSzPct val="100000"/>
              <a:buFont typeface="Arial"/>
              <a:buChar char="•"/>
            </a:pPr>
            <a:r>
              <a:rPr lang="en" sz="3802">
                <a:solidFill>
                  <a:srgbClr val="292929"/>
                </a:solidFill>
                <a:latin typeface="Arial"/>
                <a:ea typeface="Arial"/>
                <a:cs typeface="Arial"/>
                <a:sym typeface="Arial"/>
              </a:rPr>
              <a:t>We use the train_test_split function to split the data from both the variable X and the variable Y in order to fit the training and testing data (</a:t>
            </a:r>
            <a:r>
              <a:rPr b="1" lang="en" sz="3802">
                <a:solidFill>
                  <a:srgbClr val="292929"/>
                </a:solidFill>
                <a:latin typeface="Arial"/>
                <a:ea typeface="Arial"/>
                <a:cs typeface="Arial"/>
                <a:sym typeface="Arial"/>
              </a:rPr>
              <a:t>Splitting the data between the variable X and variable Y into training and test data)</a:t>
            </a:r>
            <a:endParaRPr sz="3802"/>
          </a:p>
          <a:p>
            <a:pPr indent="-174670" lvl="0" marL="177800" marR="0" rtl="0" algn="l">
              <a:lnSpc>
                <a:spcPct val="100000"/>
              </a:lnSpc>
              <a:spcBef>
                <a:spcPts val="1100"/>
              </a:spcBef>
              <a:spcAft>
                <a:spcPts val="0"/>
              </a:spcAft>
              <a:buClr>
                <a:srgbClr val="292929"/>
              </a:buClr>
              <a:buSzPct val="100000"/>
              <a:buFont typeface="Arial"/>
              <a:buChar char="•"/>
            </a:pPr>
            <a:r>
              <a:rPr lang="en" sz="3802">
                <a:solidFill>
                  <a:srgbClr val="292929"/>
                </a:solidFill>
                <a:latin typeface="Arial"/>
                <a:ea typeface="Arial"/>
                <a:cs typeface="Arial"/>
                <a:sym typeface="Arial"/>
              </a:rPr>
              <a:t>We use the GridSearchCV function in order to use the parameter as a dictionary and fit the data in order to make a prediction and made accuracy for the four machine learning algorithms </a:t>
            </a:r>
            <a:r>
              <a:rPr b="1" lang="en" sz="3802">
                <a:solidFill>
                  <a:srgbClr val="292929"/>
                </a:solidFill>
                <a:latin typeface="Arial"/>
                <a:ea typeface="Arial"/>
                <a:cs typeface="Arial"/>
                <a:sym typeface="Arial"/>
              </a:rPr>
              <a:t>(Creating a GridSearchCV object for both the Logistic Regression, Support Vector Machine, Decision Tree and K-Nearest Neighbor)</a:t>
            </a:r>
            <a:endParaRPr sz="3802"/>
          </a:p>
          <a:p>
            <a:pPr indent="-174670" lvl="0" marL="177800" marR="0" rtl="0" algn="l">
              <a:lnSpc>
                <a:spcPct val="100000"/>
              </a:lnSpc>
              <a:spcBef>
                <a:spcPts val="1100"/>
              </a:spcBef>
              <a:spcAft>
                <a:spcPts val="0"/>
              </a:spcAft>
              <a:buClr>
                <a:srgbClr val="292929"/>
              </a:buClr>
              <a:buSzPct val="100000"/>
              <a:buFont typeface="Arial"/>
              <a:buChar char="•"/>
            </a:pPr>
            <a:r>
              <a:rPr lang="en" sz="3802">
                <a:solidFill>
                  <a:srgbClr val="292929"/>
                </a:solidFill>
                <a:latin typeface="Arial"/>
                <a:ea typeface="Arial"/>
                <a:cs typeface="Arial"/>
                <a:sym typeface="Arial"/>
              </a:rPr>
              <a:t>Finally we calculate the accuracy by using the score function afterwards we use the confusion matrix function to look at the prediction of the landing outcome of SpaceX Falcon 9 </a:t>
            </a:r>
            <a:r>
              <a:rPr b="1" lang="en" sz="3802">
                <a:solidFill>
                  <a:srgbClr val="292929"/>
                </a:solidFill>
                <a:latin typeface="Arial"/>
                <a:ea typeface="Arial"/>
                <a:cs typeface="Arial"/>
                <a:sym typeface="Arial"/>
              </a:rPr>
              <a:t>(Calculating the accuracy on the test data for the Logistic Regression, Support Vector Machine, Decision Tree, and K-Nearest Neighbor and creating a Confusion Matrix)</a:t>
            </a:r>
            <a:endParaRPr b="1" sz="3802">
              <a:solidFill>
                <a:srgbClr val="292929"/>
              </a:solidFill>
              <a:latin typeface="Arial"/>
              <a:ea typeface="Arial"/>
              <a:cs typeface="Arial"/>
              <a:sym typeface="Arial"/>
            </a:endParaRPr>
          </a:p>
          <a:p>
            <a:pPr indent="-174670" lvl="0" marL="177800" marR="0" rtl="0" algn="l">
              <a:lnSpc>
                <a:spcPct val="100000"/>
              </a:lnSpc>
              <a:spcBef>
                <a:spcPts val="1100"/>
              </a:spcBef>
              <a:spcAft>
                <a:spcPts val="0"/>
              </a:spcAft>
              <a:buClr>
                <a:srgbClr val="292929"/>
              </a:buClr>
              <a:buSzPct val="100000"/>
              <a:buChar char="•"/>
            </a:pPr>
            <a:r>
              <a:rPr b="1" lang="en" sz="3802">
                <a:solidFill>
                  <a:srgbClr val="292929"/>
                </a:solidFill>
              </a:rPr>
              <a:t>Github link: </a:t>
            </a:r>
            <a:r>
              <a:rPr b="1" lang="en" sz="3802" u="sng">
                <a:solidFill>
                  <a:schemeClr val="hlink"/>
                </a:solidFill>
                <a:hlinkClick r:id="rId4"/>
              </a:rPr>
              <a:t>https://github.com/chanboribou/Applied-Data-Science-Capstone/blob/main/SpaceX%20ML%20Prediction.ipynb</a:t>
            </a:r>
            <a:endParaRPr b="1" sz="3802">
              <a:solidFill>
                <a:srgbClr val="292929"/>
              </a:solidFill>
            </a:endParaRPr>
          </a:p>
          <a:p>
            <a:pPr indent="-76200" lvl="0" marL="177800" marR="0" rtl="0" algn="l">
              <a:lnSpc>
                <a:spcPct val="100000"/>
              </a:lnSpc>
              <a:spcBef>
                <a:spcPts val="1100"/>
              </a:spcBef>
              <a:spcAft>
                <a:spcPts val="0"/>
              </a:spcAft>
              <a:buClr>
                <a:schemeClr val="dk1"/>
              </a:buClr>
              <a:buSzPct val="100000"/>
              <a:buFont typeface="Arial"/>
              <a:buNone/>
            </a:pPr>
            <a:r>
              <a:t/>
            </a:r>
            <a:endParaRPr sz="1700">
              <a:solidFill>
                <a:srgbClr val="292929"/>
              </a:solidFill>
              <a:latin typeface="Arial"/>
              <a:ea typeface="Arial"/>
              <a:cs typeface="Arial"/>
              <a:sym typeface="Arial"/>
            </a:endParaRPr>
          </a:p>
          <a:p>
            <a:pPr indent="-508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p:txBody>
      </p:sp>
      <p:sp>
        <p:nvSpPr>
          <p:cNvPr id="288" name="Google Shape;288;p4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Predictive Analysis (Classification)</a:t>
            </a:r>
            <a:endParaRPr sz="1100"/>
          </a:p>
        </p:txBody>
      </p:sp>
      <p:pic>
        <p:nvPicPr>
          <p:cNvPr descr="A diagram of a data flow&#10;&#10;Description automatically generated" id="289" name="Google Shape;289;p47"/>
          <p:cNvPicPr preferRelativeResize="0"/>
          <p:nvPr/>
        </p:nvPicPr>
        <p:blipFill rotWithShape="1">
          <a:blip r:embed="rId5">
            <a:alphaModFix/>
          </a:blip>
          <a:srcRect b="0" l="0" r="0" t="0"/>
          <a:stretch/>
        </p:blipFill>
        <p:spPr>
          <a:xfrm>
            <a:off x="5662201" y="1009924"/>
            <a:ext cx="2026156" cy="38344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48"/>
          <p:cNvSpPr txBox="1"/>
          <p:nvPr/>
        </p:nvSpPr>
        <p:spPr>
          <a:xfrm>
            <a:off x="630844" y="1355503"/>
            <a:ext cx="5301600" cy="1216200"/>
          </a:xfrm>
          <a:prstGeom prst="rect">
            <a:avLst/>
          </a:prstGeom>
          <a:noFill/>
          <a:ln>
            <a:noFill/>
          </a:ln>
        </p:spPr>
        <p:txBody>
          <a:bodyPr anchorCtr="0" anchor="t" bIns="34275" lIns="68575" spcFirstLastPara="1" rIns="68575" wrap="square" tIns="34275">
            <a:normAutofit/>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latin typeface="Arial"/>
                <a:ea typeface="Arial"/>
                <a:cs typeface="Arial"/>
                <a:sym typeface="Arial"/>
              </a:rPr>
              <a:t>Exploratory data analysis results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Interactive analytics demo in screenshots</a:t>
            </a:r>
            <a:endParaRPr sz="1100"/>
          </a:p>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latin typeface="Arial"/>
                <a:ea typeface="Arial"/>
                <a:cs typeface="Arial"/>
                <a:sym typeface="Arial"/>
              </a:rPr>
              <a:t>Predictive analysis results</a:t>
            </a:r>
            <a:endParaRPr sz="1100"/>
          </a:p>
          <a:p>
            <a:pPr indent="-88900" lvl="1" marL="5207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a:p>
            <a:pPr indent="0" lvl="1" marL="342900" marR="0" rtl="0" algn="l">
              <a:lnSpc>
                <a:spcPct val="90000"/>
              </a:lnSpc>
              <a:spcBef>
                <a:spcPts val="400"/>
              </a:spcBef>
              <a:spcAft>
                <a:spcPts val="0"/>
              </a:spcAft>
              <a:buClr>
                <a:srgbClr val="0070C0"/>
              </a:buClr>
              <a:buSzPts val="1400"/>
              <a:buFont typeface="Arial"/>
              <a:buNone/>
            </a:pPr>
            <a:r>
              <a:t/>
            </a:r>
            <a:endParaRPr b="0" i="0" sz="1400" u="none" cap="none" strike="noStrike">
              <a:solidFill>
                <a:srgbClr val="0070C0"/>
              </a:solidFill>
              <a:latin typeface="IBM Plex Mono"/>
              <a:ea typeface="IBM Plex Mono"/>
              <a:cs typeface="IBM Plex Mono"/>
              <a:sym typeface="IBM Plex Mono"/>
            </a:endParaRPr>
          </a:p>
        </p:txBody>
      </p:sp>
      <p:sp>
        <p:nvSpPr>
          <p:cNvPr id="296" name="Google Shape;296;p4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Results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9"/>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2</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5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Launch Site</a:t>
            </a:r>
            <a:endParaRPr sz="3000">
              <a:solidFill>
                <a:srgbClr val="0B49CB"/>
              </a:solidFill>
              <a:latin typeface="IBM Plex Mono SemiBold"/>
              <a:ea typeface="IBM Plex Mono SemiBold"/>
              <a:cs typeface="IBM Plex Mono SemiBold"/>
              <a:sym typeface="IBM Plex Mono SemiBold"/>
            </a:endParaRPr>
          </a:p>
        </p:txBody>
      </p:sp>
      <p:pic>
        <p:nvPicPr>
          <p:cNvPr descr="A graph of flight number&#10;&#10;Description automatically generated" id="307" name="Google Shape;307;p50"/>
          <p:cNvPicPr preferRelativeResize="0"/>
          <p:nvPr/>
        </p:nvPicPr>
        <p:blipFill rotWithShape="1">
          <a:blip r:embed="rId4">
            <a:alphaModFix/>
          </a:blip>
          <a:srcRect b="0" l="0" r="0" t="0"/>
          <a:stretch/>
        </p:blipFill>
        <p:spPr>
          <a:xfrm>
            <a:off x="298130" y="1124371"/>
            <a:ext cx="8442831" cy="1671360"/>
          </a:xfrm>
          <a:prstGeom prst="rect">
            <a:avLst/>
          </a:prstGeom>
          <a:noFill/>
          <a:ln>
            <a:noFill/>
          </a:ln>
        </p:spPr>
      </p:pic>
      <p:sp>
        <p:nvSpPr>
          <p:cNvPr id="308" name="Google Shape;308;p50"/>
          <p:cNvSpPr txBox="1"/>
          <p:nvPr/>
        </p:nvSpPr>
        <p:spPr>
          <a:xfrm>
            <a:off x="238125" y="2905125"/>
            <a:ext cx="8905800" cy="2378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This Scatter Plot shows </a:t>
            </a:r>
            <a:r>
              <a:rPr lang="en" sz="1500">
                <a:solidFill>
                  <a:schemeClr val="dk1"/>
                </a:solidFill>
                <a:latin typeface="Calibri"/>
                <a:ea typeface="Calibri"/>
                <a:cs typeface="Calibri"/>
                <a:sym typeface="Calibri"/>
              </a:rPr>
              <a:t>the relationship between Flight number and Launch Site, we can see that they are keep improving their approach on launching the rocket in order to get a successful landing outcome from each of three launch site especially the launch site, CCAFS SLC 40 in which they have a few failed landing outcome at first but overtime they have improved their strategies to every flight number that they have in order to make a successful landing outcome</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Github Link: </a:t>
            </a:r>
            <a:r>
              <a:rPr lang="en" sz="1500" u="sng">
                <a:solidFill>
                  <a:schemeClr val="hlink"/>
                </a:solidFill>
                <a:latin typeface="Calibri"/>
                <a:ea typeface="Calibri"/>
                <a:cs typeface="Calibri"/>
                <a:sym typeface="Calibri"/>
                <a:hlinkClick r:id="rId5"/>
              </a:rPr>
              <a:t>https://github.com/chanboribou/Applied-Data-Science-Capstone/blob/main/SpaceX%20EDA%20Visualization.ipynb</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51"/>
          <p:cNvSpPr txBox="1"/>
          <p:nvPr>
            <p:ph idx="1" type="body"/>
          </p:nvPr>
        </p:nvSpPr>
        <p:spPr>
          <a:xfrm>
            <a:off x="375803" y="3151557"/>
            <a:ext cx="8073467" cy="1369909"/>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292929"/>
              </a:buClr>
              <a:buSzPts val="1318"/>
              <a:buFont typeface="Arial"/>
              <a:buNone/>
            </a:pPr>
            <a:r>
              <a:rPr lang="en" sz="1717">
                <a:solidFill>
                  <a:srgbClr val="292929"/>
                </a:solidFill>
                <a:latin typeface="Arial"/>
                <a:ea typeface="Arial"/>
                <a:cs typeface="Arial"/>
                <a:sym typeface="Arial"/>
              </a:rPr>
              <a:t>This scatter plot here shows the relationship between the Launch Site and the Pay Load Mass, based on this, we can say that the Pay Load Mass that is less than 8000 kg considers to have a successful landing outcome while those higher than 8000 kg is only applicable in launch site such as  CCAFS SLC 40 and KSC LC 39A</a:t>
            </a:r>
            <a:endParaRPr sz="1717">
              <a:solidFill>
                <a:srgbClr val="292929"/>
              </a:solidFill>
            </a:endParaRPr>
          </a:p>
          <a:p>
            <a:pPr indent="0" lvl="0" marL="0" marR="0" rtl="0" algn="l">
              <a:lnSpc>
                <a:spcPct val="80000"/>
              </a:lnSpc>
              <a:spcBef>
                <a:spcPts val="0"/>
              </a:spcBef>
              <a:spcAft>
                <a:spcPts val="0"/>
              </a:spcAft>
              <a:buClr>
                <a:srgbClr val="292929"/>
              </a:buClr>
              <a:buSzPts val="1318"/>
              <a:buFont typeface="Arial"/>
              <a:buNone/>
            </a:pPr>
            <a:r>
              <a:t/>
            </a:r>
            <a:endParaRPr sz="1717">
              <a:solidFill>
                <a:srgbClr val="292929"/>
              </a:solidFill>
            </a:endParaRPr>
          </a:p>
          <a:p>
            <a:pPr indent="-337661" lvl="0" marL="457200" marR="0" rtl="0" algn="l">
              <a:lnSpc>
                <a:spcPct val="80000"/>
              </a:lnSpc>
              <a:spcBef>
                <a:spcPts val="0"/>
              </a:spcBef>
              <a:spcAft>
                <a:spcPts val="0"/>
              </a:spcAft>
              <a:buClr>
                <a:srgbClr val="292929"/>
              </a:buClr>
              <a:buSzPts val="1717"/>
              <a:buChar char="●"/>
            </a:pPr>
            <a:r>
              <a:rPr lang="en" sz="1717">
                <a:solidFill>
                  <a:srgbClr val="292929"/>
                </a:solidFill>
              </a:rPr>
              <a:t>Github link: </a:t>
            </a:r>
            <a:r>
              <a:rPr lang="en" sz="1717" u="sng">
                <a:solidFill>
                  <a:schemeClr val="hlink"/>
                </a:solidFill>
                <a:hlinkClick r:id="rId4"/>
              </a:rPr>
              <a:t>https://github.com/chanboribou/Applied-Data-Science-Capstone/blob/main/SpaceX%20EDA%20Visualization.ipynb</a:t>
            </a:r>
            <a:endParaRPr sz="1717">
              <a:solidFill>
                <a:srgbClr val="292929"/>
              </a:solidFill>
            </a:endParaRPr>
          </a:p>
        </p:txBody>
      </p:sp>
      <p:sp>
        <p:nvSpPr>
          <p:cNvPr id="314" name="Google Shape;314;p5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Launch Site</a:t>
            </a:r>
            <a:endParaRPr sz="1100"/>
          </a:p>
        </p:txBody>
      </p:sp>
      <p:pic>
        <p:nvPicPr>
          <p:cNvPr id="315" name="Google Shape;315;p51"/>
          <p:cNvPicPr preferRelativeResize="0"/>
          <p:nvPr/>
        </p:nvPicPr>
        <p:blipFill rotWithShape="1">
          <a:blip r:embed="rId5">
            <a:alphaModFix/>
          </a:blip>
          <a:srcRect b="0" l="0" r="0" t="0"/>
          <a:stretch/>
        </p:blipFill>
        <p:spPr>
          <a:xfrm>
            <a:off x="192100" y="1286255"/>
            <a:ext cx="8687761" cy="1639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52"/>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52"/>
          <p:cNvSpPr txBox="1"/>
          <p:nvPr>
            <p:ph idx="1" type="body"/>
          </p:nvPr>
        </p:nvSpPr>
        <p:spPr>
          <a:xfrm>
            <a:off x="348899" y="1062775"/>
            <a:ext cx="3303900" cy="3507000"/>
          </a:xfrm>
          <a:prstGeom prst="rect">
            <a:avLst/>
          </a:prstGeom>
          <a:noFill/>
          <a:ln>
            <a:noFill/>
          </a:ln>
        </p:spPr>
        <p:txBody>
          <a:bodyPr anchorCtr="0" anchor="t" bIns="34275" lIns="68575" spcFirstLastPara="1" rIns="68575" wrap="square" tIns="34275">
            <a:noAutofit/>
          </a:bodyPr>
          <a:lstStyle/>
          <a:p>
            <a:pPr indent="-165100" lvl="0" marL="177800" marR="0" rtl="0" algn="l">
              <a:lnSpc>
                <a:spcPct val="100000"/>
              </a:lnSpc>
              <a:spcBef>
                <a:spcPts val="0"/>
              </a:spcBef>
              <a:spcAft>
                <a:spcPts val="0"/>
              </a:spcAft>
              <a:buClr>
                <a:srgbClr val="292929"/>
              </a:buClr>
              <a:buSzPts val="1600"/>
              <a:buFont typeface="Arial"/>
              <a:buChar char="•"/>
            </a:pPr>
            <a:r>
              <a:rPr lang="en" sz="1600">
                <a:solidFill>
                  <a:srgbClr val="292929"/>
                </a:solidFill>
                <a:latin typeface="Arial"/>
                <a:ea typeface="Arial"/>
                <a:cs typeface="Arial"/>
                <a:sym typeface="Arial"/>
              </a:rPr>
              <a:t>In this bar graph, we can see the relationship between the Success Rate and the Landing of the Orbit, from what we have observed, the orbit with a higher success rate are </a:t>
            </a:r>
            <a:endParaRPr sz="1600">
              <a:solidFill>
                <a:srgbClr val="292929"/>
              </a:solidFill>
              <a:latin typeface="Calibri"/>
              <a:ea typeface="Calibri"/>
              <a:cs typeface="Calibri"/>
              <a:sym typeface="Calibri"/>
            </a:endParaRPr>
          </a:p>
          <a:p>
            <a:pPr indent="-158750" lvl="1" marL="520700" marR="0" rtl="0" algn="l">
              <a:lnSpc>
                <a:spcPct val="100000"/>
              </a:lnSpc>
              <a:spcBef>
                <a:spcPts val="1100"/>
              </a:spcBef>
              <a:spcAft>
                <a:spcPts val="0"/>
              </a:spcAft>
              <a:buClr>
                <a:srgbClr val="292929"/>
              </a:buClr>
              <a:buSzPts val="1300"/>
              <a:buFont typeface="Courier New"/>
              <a:buChar char="o"/>
            </a:pPr>
            <a:r>
              <a:rPr b="0" i="0" lang="en" sz="1300" u="none" cap="none" strike="noStrike">
                <a:solidFill>
                  <a:srgbClr val="292929"/>
                </a:solidFill>
                <a:latin typeface="Arial"/>
                <a:ea typeface="Arial"/>
                <a:cs typeface="Arial"/>
                <a:sym typeface="Arial"/>
              </a:rPr>
              <a:t>ES-L1</a:t>
            </a:r>
            <a:endParaRPr b="0" i="0" sz="1300" u="none" cap="none" strike="noStrike">
              <a:solidFill>
                <a:srgbClr val="292929"/>
              </a:solidFill>
              <a:latin typeface="Calibri"/>
              <a:ea typeface="Calibri"/>
              <a:cs typeface="Calibri"/>
              <a:sym typeface="Calibri"/>
            </a:endParaRPr>
          </a:p>
          <a:p>
            <a:pPr indent="-158750" lvl="1" marL="520700" marR="0" rtl="0" algn="l">
              <a:lnSpc>
                <a:spcPct val="100000"/>
              </a:lnSpc>
              <a:spcBef>
                <a:spcPts val="1100"/>
              </a:spcBef>
              <a:spcAft>
                <a:spcPts val="0"/>
              </a:spcAft>
              <a:buClr>
                <a:srgbClr val="292929"/>
              </a:buClr>
              <a:buSzPts val="1300"/>
              <a:buFont typeface="Courier New"/>
              <a:buChar char="o"/>
            </a:pPr>
            <a:r>
              <a:rPr b="0" i="0" lang="en" sz="1300" u="none" cap="none" strike="noStrike">
                <a:solidFill>
                  <a:srgbClr val="292929"/>
                </a:solidFill>
                <a:latin typeface="Arial"/>
                <a:ea typeface="Arial"/>
                <a:cs typeface="Arial"/>
                <a:sym typeface="Arial"/>
              </a:rPr>
              <a:t>GEO</a:t>
            </a:r>
            <a:endParaRPr b="0" i="0" sz="1300" u="none" cap="none" strike="noStrike">
              <a:solidFill>
                <a:srgbClr val="292929"/>
              </a:solidFill>
              <a:latin typeface="Calibri"/>
              <a:ea typeface="Calibri"/>
              <a:cs typeface="Calibri"/>
              <a:sym typeface="Calibri"/>
            </a:endParaRPr>
          </a:p>
          <a:p>
            <a:pPr indent="-158750" lvl="1" marL="520700" marR="0" rtl="0" algn="l">
              <a:lnSpc>
                <a:spcPct val="100000"/>
              </a:lnSpc>
              <a:spcBef>
                <a:spcPts val="1100"/>
              </a:spcBef>
              <a:spcAft>
                <a:spcPts val="0"/>
              </a:spcAft>
              <a:buClr>
                <a:srgbClr val="292929"/>
              </a:buClr>
              <a:buSzPts val="1300"/>
              <a:buFont typeface="Courier New"/>
              <a:buChar char="o"/>
            </a:pPr>
            <a:r>
              <a:rPr b="0" i="0" lang="en" sz="1300" u="none" cap="none" strike="noStrike">
                <a:solidFill>
                  <a:srgbClr val="292929"/>
                </a:solidFill>
                <a:latin typeface="Arial"/>
                <a:ea typeface="Arial"/>
                <a:cs typeface="Arial"/>
                <a:sym typeface="Arial"/>
              </a:rPr>
              <a:t>HEO</a:t>
            </a:r>
            <a:endParaRPr b="0" i="0" sz="1300" u="none" cap="none" strike="noStrike">
              <a:solidFill>
                <a:srgbClr val="292929"/>
              </a:solidFill>
              <a:latin typeface="Calibri"/>
              <a:ea typeface="Calibri"/>
              <a:cs typeface="Calibri"/>
              <a:sym typeface="Calibri"/>
            </a:endParaRPr>
          </a:p>
          <a:p>
            <a:pPr indent="-158750" lvl="1" marL="520700" marR="0" rtl="0" algn="l">
              <a:lnSpc>
                <a:spcPct val="100000"/>
              </a:lnSpc>
              <a:spcBef>
                <a:spcPts val="1100"/>
              </a:spcBef>
              <a:spcAft>
                <a:spcPts val="0"/>
              </a:spcAft>
              <a:buClr>
                <a:srgbClr val="292929"/>
              </a:buClr>
              <a:buSzPts val="1300"/>
              <a:buFont typeface="Courier New"/>
              <a:buChar char="o"/>
            </a:pPr>
            <a:r>
              <a:rPr b="0" i="0" lang="en" sz="1300" u="none" cap="none" strike="noStrike">
                <a:solidFill>
                  <a:srgbClr val="292929"/>
                </a:solidFill>
                <a:latin typeface="Arial"/>
                <a:ea typeface="Arial"/>
                <a:cs typeface="Arial"/>
                <a:sym typeface="Arial"/>
              </a:rPr>
              <a:t>SSO</a:t>
            </a:r>
            <a:endParaRPr b="0" i="0" sz="1300" u="none" cap="none" strike="noStrike">
              <a:solidFill>
                <a:srgbClr val="292929"/>
              </a:solidFill>
              <a:latin typeface="Arial"/>
              <a:ea typeface="Arial"/>
              <a:cs typeface="Arial"/>
              <a:sym typeface="Arial"/>
            </a:endParaRPr>
          </a:p>
          <a:p>
            <a:pPr indent="-311150" lvl="0" marL="457200" marR="0" rtl="0" algn="l">
              <a:lnSpc>
                <a:spcPct val="100000"/>
              </a:lnSpc>
              <a:spcBef>
                <a:spcPts val="1100"/>
              </a:spcBef>
              <a:spcAft>
                <a:spcPts val="0"/>
              </a:spcAft>
              <a:buClr>
                <a:srgbClr val="292929"/>
              </a:buClr>
              <a:buSzPts val="1300"/>
              <a:buChar char="•"/>
            </a:pPr>
            <a:r>
              <a:rPr lang="en" sz="1300">
                <a:solidFill>
                  <a:srgbClr val="292929"/>
                </a:solidFill>
              </a:rPr>
              <a:t>Github Link: </a:t>
            </a:r>
            <a:r>
              <a:rPr lang="en" sz="1300" u="sng">
                <a:solidFill>
                  <a:schemeClr val="hlink"/>
                </a:solidFill>
                <a:hlinkClick r:id="rId4"/>
              </a:rPr>
              <a:t>https://github.com/chanboribou/Applied-Data-Science-Capstone/blob/main/SpaceX%20EDA%20Visualization.ipynb</a:t>
            </a:r>
            <a:endParaRPr sz="1300">
              <a:solidFill>
                <a:srgbClr val="292929"/>
              </a:solidFill>
            </a:endParaRPr>
          </a:p>
        </p:txBody>
      </p:sp>
      <p:sp>
        <p:nvSpPr>
          <p:cNvPr id="322" name="Google Shape;322;p5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 Rate vs. Orbit Type</a:t>
            </a:r>
            <a:endParaRPr sz="3000">
              <a:solidFill>
                <a:srgbClr val="0B49CB"/>
              </a:solidFill>
              <a:latin typeface="IBM Plex Mono SemiBold"/>
              <a:ea typeface="IBM Plex Mono SemiBold"/>
              <a:cs typeface="IBM Plex Mono SemiBold"/>
              <a:sym typeface="IBM Plex Mono SemiBold"/>
            </a:endParaRPr>
          </a:p>
        </p:txBody>
      </p:sp>
      <p:pic>
        <p:nvPicPr>
          <p:cNvPr descr="A graph with blue lines&#10;&#10;Description automatically generated" id="323" name="Google Shape;323;p52"/>
          <p:cNvPicPr preferRelativeResize="0"/>
          <p:nvPr/>
        </p:nvPicPr>
        <p:blipFill rotWithShape="1">
          <a:blip r:embed="rId5">
            <a:alphaModFix/>
          </a:blip>
          <a:srcRect b="0" l="0" r="0" t="0"/>
          <a:stretch/>
        </p:blipFill>
        <p:spPr>
          <a:xfrm>
            <a:off x="3833083" y="1287076"/>
            <a:ext cx="4757954" cy="36066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53"/>
          <p:cNvSpPr txBox="1"/>
          <p:nvPr>
            <p:ph idx="1" type="body"/>
          </p:nvPr>
        </p:nvSpPr>
        <p:spPr>
          <a:xfrm>
            <a:off x="760004" y="3090405"/>
            <a:ext cx="7122600" cy="10338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292929"/>
              </a:buClr>
              <a:buSzPts val="1063"/>
              <a:buFont typeface="Arial"/>
              <a:buNone/>
            </a:pPr>
            <a:r>
              <a:rPr lang="en" sz="1562">
                <a:solidFill>
                  <a:srgbClr val="292929"/>
                </a:solidFill>
                <a:latin typeface="Arial"/>
                <a:ea typeface="Arial"/>
                <a:cs typeface="Arial"/>
                <a:sym typeface="Arial"/>
              </a:rPr>
              <a:t>In this scatter plot, we can see the relationship between the Orbit and the Flight Number. In the beginning, the Flight number didn't successfully launched at the assigned orbit at first but over time with their strategies and their improvement on their failed landing outcome, they have landed on their designed orbit successfully. </a:t>
            </a:r>
            <a:endParaRPr sz="1562">
              <a:solidFill>
                <a:srgbClr val="292929"/>
              </a:solidFill>
              <a:latin typeface="Arial"/>
              <a:ea typeface="Arial"/>
              <a:cs typeface="Arial"/>
              <a:sym typeface="Arial"/>
            </a:endParaRPr>
          </a:p>
          <a:p>
            <a:pPr indent="0" lvl="0" marL="0" marR="0" rtl="0" algn="l">
              <a:lnSpc>
                <a:spcPct val="80000"/>
              </a:lnSpc>
              <a:spcBef>
                <a:spcPts val="0"/>
              </a:spcBef>
              <a:spcAft>
                <a:spcPts val="0"/>
              </a:spcAft>
              <a:buClr>
                <a:srgbClr val="292929"/>
              </a:buClr>
              <a:buSzPts val="1063"/>
              <a:buFont typeface="Arial"/>
              <a:buNone/>
            </a:pPr>
            <a:r>
              <a:t/>
            </a:r>
            <a:endParaRPr sz="1562">
              <a:solidFill>
                <a:srgbClr val="292929"/>
              </a:solidFill>
            </a:endParaRPr>
          </a:p>
          <a:p>
            <a:pPr indent="-327818" lvl="0" marL="457200" marR="0" rtl="0" algn="l">
              <a:lnSpc>
                <a:spcPct val="80000"/>
              </a:lnSpc>
              <a:spcBef>
                <a:spcPts val="0"/>
              </a:spcBef>
              <a:spcAft>
                <a:spcPts val="0"/>
              </a:spcAft>
              <a:buClr>
                <a:srgbClr val="292929"/>
              </a:buClr>
              <a:buSzPts val="1563"/>
              <a:buChar char="●"/>
            </a:pPr>
            <a:r>
              <a:rPr lang="en" sz="1562">
                <a:solidFill>
                  <a:srgbClr val="292929"/>
                </a:solidFill>
              </a:rPr>
              <a:t>Github Link: </a:t>
            </a:r>
            <a:r>
              <a:rPr lang="en" sz="1562" u="sng">
                <a:solidFill>
                  <a:schemeClr val="hlink"/>
                </a:solidFill>
                <a:hlinkClick r:id="rId4"/>
              </a:rPr>
              <a:t>https://github.com/chanboribou/Applied-Data-Science-Capstone/blob/main/SpaceX%20EDA%20Visualization.ipynb</a:t>
            </a:r>
            <a:endParaRPr sz="1562">
              <a:solidFill>
                <a:srgbClr val="292929"/>
              </a:solidFill>
            </a:endParaRPr>
          </a:p>
        </p:txBody>
      </p:sp>
      <p:sp>
        <p:nvSpPr>
          <p:cNvPr id="329" name="Google Shape;329;p5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Flight Number vs. Orbit Type</a:t>
            </a:r>
            <a:endParaRPr sz="3000">
              <a:solidFill>
                <a:srgbClr val="0B49CB"/>
              </a:solidFill>
              <a:latin typeface="IBM Plex Mono SemiBold"/>
              <a:ea typeface="IBM Plex Mono SemiBold"/>
              <a:cs typeface="IBM Plex Mono SemiBold"/>
              <a:sym typeface="IBM Plex Mono SemiBold"/>
            </a:endParaRPr>
          </a:p>
        </p:txBody>
      </p:sp>
      <p:pic>
        <p:nvPicPr>
          <p:cNvPr descr="A graph of flight number&#10;&#10;Description automatically generated" id="330" name="Google Shape;330;p53"/>
          <p:cNvPicPr preferRelativeResize="0"/>
          <p:nvPr/>
        </p:nvPicPr>
        <p:blipFill rotWithShape="1">
          <a:blip r:embed="rId5">
            <a:alphaModFix/>
          </a:blip>
          <a:srcRect b="0" l="0" r="0" t="0"/>
          <a:stretch/>
        </p:blipFill>
        <p:spPr>
          <a:xfrm>
            <a:off x="499462" y="1283501"/>
            <a:ext cx="8149878" cy="16496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4"/>
          <p:cNvSpPr txBox="1"/>
          <p:nvPr>
            <p:ph idx="1" type="body"/>
          </p:nvPr>
        </p:nvSpPr>
        <p:spPr>
          <a:xfrm>
            <a:off x="751426" y="3341125"/>
            <a:ext cx="7319100" cy="1158600"/>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00000"/>
              </a:lnSpc>
              <a:spcBef>
                <a:spcPts val="0"/>
              </a:spcBef>
              <a:spcAft>
                <a:spcPts val="0"/>
              </a:spcAft>
              <a:buClr>
                <a:srgbClr val="292929"/>
              </a:buClr>
              <a:buSzPct val="35649"/>
              <a:buFont typeface="Arial"/>
              <a:buNone/>
            </a:pPr>
            <a:r>
              <a:rPr b="1" lang="en" sz="4207">
                <a:solidFill>
                  <a:srgbClr val="292929"/>
                </a:solidFill>
              </a:rPr>
              <a:t>I</a:t>
            </a:r>
            <a:r>
              <a:rPr b="1" lang="en" sz="4607">
                <a:solidFill>
                  <a:srgbClr val="292929"/>
                </a:solidFill>
              </a:rPr>
              <a:t>n this scatter plot, we can see the relationship between the Payload mass and Orbit Type. </a:t>
            </a:r>
            <a:endParaRPr b="1" sz="4207"/>
          </a:p>
          <a:p>
            <a:pPr indent="-149347" lvl="0" marL="177800" marR="0" rtl="0" algn="l">
              <a:lnSpc>
                <a:spcPct val="100000"/>
              </a:lnSpc>
              <a:spcBef>
                <a:spcPts val="1100"/>
              </a:spcBef>
              <a:spcAft>
                <a:spcPts val="0"/>
              </a:spcAft>
              <a:buClr>
                <a:srgbClr val="292929"/>
              </a:buClr>
              <a:buSzPct val="100000"/>
              <a:buFont typeface="Arial"/>
              <a:buChar char="•"/>
            </a:pPr>
            <a:r>
              <a:rPr lang="en" sz="4607">
                <a:solidFill>
                  <a:srgbClr val="292929"/>
                </a:solidFill>
                <a:latin typeface="Arial"/>
                <a:ea typeface="Arial"/>
                <a:cs typeface="Arial"/>
                <a:sym typeface="Arial"/>
              </a:rPr>
              <a:t>We can't determine the relationship with GTO orbit and the Payload Mass (kg)</a:t>
            </a:r>
            <a:endParaRPr sz="4607">
              <a:solidFill>
                <a:srgbClr val="292929"/>
              </a:solidFill>
              <a:latin typeface="Arial"/>
              <a:ea typeface="Arial"/>
              <a:cs typeface="Arial"/>
              <a:sym typeface="Arial"/>
            </a:endParaRPr>
          </a:p>
          <a:p>
            <a:pPr indent="-149347" lvl="0" marL="177800" marR="0" rtl="0" algn="l">
              <a:lnSpc>
                <a:spcPct val="100000"/>
              </a:lnSpc>
              <a:spcBef>
                <a:spcPts val="1100"/>
              </a:spcBef>
              <a:spcAft>
                <a:spcPts val="0"/>
              </a:spcAft>
              <a:buClr>
                <a:srgbClr val="292929"/>
              </a:buClr>
              <a:buSzPct val="100000"/>
              <a:buChar char="•"/>
            </a:pPr>
            <a:r>
              <a:rPr lang="en" sz="4607">
                <a:solidFill>
                  <a:srgbClr val="292929"/>
                </a:solidFill>
              </a:rPr>
              <a:t>The ones with Heavy Payload Mass has a successful rate of landing outcomes in their designated outcome</a:t>
            </a:r>
            <a:endParaRPr sz="4607">
              <a:solidFill>
                <a:srgbClr val="292929"/>
              </a:solidFill>
            </a:endParaRPr>
          </a:p>
          <a:p>
            <a:pPr indent="-149347" lvl="0" marL="177800" marR="0" rtl="0" algn="l">
              <a:lnSpc>
                <a:spcPct val="100000"/>
              </a:lnSpc>
              <a:spcBef>
                <a:spcPts val="1100"/>
              </a:spcBef>
              <a:spcAft>
                <a:spcPts val="0"/>
              </a:spcAft>
              <a:buClr>
                <a:srgbClr val="292929"/>
              </a:buClr>
              <a:buSzPct val="100000"/>
              <a:buChar char="•"/>
            </a:pPr>
            <a:r>
              <a:rPr lang="en" sz="4607">
                <a:solidFill>
                  <a:srgbClr val="292929"/>
                </a:solidFill>
              </a:rPr>
              <a:t>ISS has the most successful landing outcome on their designated orbit despite having a smaller Payload Mass</a:t>
            </a:r>
            <a:endParaRPr sz="4607">
              <a:solidFill>
                <a:srgbClr val="292929"/>
              </a:solidFill>
            </a:endParaRPr>
          </a:p>
          <a:p>
            <a:pPr indent="-149347" lvl="0" marL="177800" marR="0" rtl="0" algn="l">
              <a:lnSpc>
                <a:spcPct val="100000"/>
              </a:lnSpc>
              <a:spcBef>
                <a:spcPts val="1100"/>
              </a:spcBef>
              <a:spcAft>
                <a:spcPts val="0"/>
              </a:spcAft>
              <a:buClr>
                <a:srgbClr val="292929"/>
              </a:buClr>
              <a:buSzPct val="100000"/>
              <a:buChar char="•"/>
            </a:pPr>
            <a:r>
              <a:rPr lang="en" sz="4607">
                <a:solidFill>
                  <a:srgbClr val="292929"/>
                </a:solidFill>
              </a:rPr>
              <a:t>Github link: </a:t>
            </a:r>
            <a:r>
              <a:rPr lang="en" sz="4607" u="sng">
                <a:solidFill>
                  <a:schemeClr val="hlink"/>
                </a:solidFill>
                <a:hlinkClick r:id="rId4"/>
              </a:rPr>
              <a:t>https://github.com/chanboribou/Applied-Data-Science-Capstone/blob/main/SpaceX%20EDA%20Visualization.ipynb</a:t>
            </a:r>
            <a:endParaRPr sz="4607">
              <a:solidFill>
                <a:srgbClr val="292929"/>
              </a:solidFill>
            </a:endParaRPr>
          </a:p>
          <a:p>
            <a:pPr indent="-76200" lvl="0" marL="177800" marR="0" rtl="0" algn="l">
              <a:lnSpc>
                <a:spcPct val="100000"/>
              </a:lnSpc>
              <a:spcBef>
                <a:spcPts val="1100"/>
              </a:spcBef>
              <a:spcAft>
                <a:spcPts val="0"/>
              </a:spcAft>
              <a:buClr>
                <a:schemeClr val="dk1"/>
              </a:buClr>
              <a:buSzPct val="100000"/>
              <a:buFont typeface="Arial"/>
              <a:buNone/>
            </a:pPr>
            <a:r>
              <a:t/>
            </a:r>
            <a:endParaRPr sz="1500">
              <a:solidFill>
                <a:srgbClr val="292929"/>
              </a:solidFill>
              <a:latin typeface="Arial"/>
              <a:ea typeface="Arial"/>
              <a:cs typeface="Arial"/>
              <a:sym typeface="Arial"/>
            </a:endParaRPr>
          </a:p>
          <a:p>
            <a:pPr indent="-76200" lvl="0" marL="177800" marR="0" rtl="0" algn="l">
              <a:lnSpc>
                <a:spcPct val="100000"/>
              </a:lnSpc>
              <a:spcBef>
                <a:spcPts val="1100"/>
              </a:spcBef>
              <a:spcAft>
                <a:spcPts val="0"/>
              </a:spcAft>
              <a:buClr>
                <a:schemeClr val="dk1"/>
              </a:buClr>
              <a:buSzPct val="100000"/>
              <a:buFont typeface="Arial"/>
              <a:buNone/>
            </a:pPr>
            <a:r>
              <a:t/>
            </a:r>
            <a:endParaRPr sz="1500">
              <a:solidFill>
                <a:srgbClr val="292929"/>
              </a:solidFill>
              <a:latin typeface="Arial"/>
              <a:ea typeface="Arial"/>
              <a:cs typeface="Arial"/>
              <a:sym typeface="Arial"/>
            </a:endParaRPr>
          </a:p>
        </p:txBody>
      </p:sp>
      <p:sp>
        <p:nvSpPr>
          <p:cNvPr id="336" name="Google Shape;336;p5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Payload vs. Orbit Type</a:t>
            </a:r>
            <a:endParaRPr sz="3000">
              <a:solidFill>
                <a:srgbClr val="0B49CB"/>
              </a:solidFill>
              <a:latin typeface="IBM Plex Mono SemiBold"/>
              <a:ea typeface="IBM Plex Mono SemiBold"/>
              <a:cs typeface="IBM Plex Mono SemiBold"/>
              <a:sym typeface="IBM Plex Mono SemiBold"/>
            </a:endParaRPr>
          </a:p>
        </p:txBody>
      </p:sp>
      <p:pic>
        <p:nvPicPr>
          <p:cNvPr descr="A graph showing a number of dots&#10;&#10;Description automatically generated" id="337" name="Google Shape;337;p54"/>
          <p:cNvPicPr preferRelativeResize="0"/>
          <p:nvPr/>
        </p:nvPicPr>
        <p:blipFill rotWithShape="1">
          <a:blip r:embed="rId5">
            <a:alphaModFix/>
          </a:blip>
          <a:srcRect b="0" l="0" r="0" t="0"/>
          <a:stretch/>
        </p:blipFill>
        <p:spPr>
          <a:xfrm>
            <a:off x="177693" y="1492633"/>
            <a:ext cx="8793416" cy="16875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5"/>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55"/>
          <p:cNvSpPr txBox="1"/>
          <p:nvPr>
            <p:ph idx="1" type="body"/>
          </p:nvPr>
        </p:nvSpPr>
        <p:spPr>
          <a:xfrm>
            <a:off x="653708" y="1323718"/>
            <a:ext cx="2949300" cy="2858700"/>
          </a:xfrm>
          <a:prstGeom prst="rect">
            <a:avLst/>
          </a:prstGeom>
          <a:noFill/>
          <a:ln>
            <a:noFill/>
          </a:ln>
        </p:spPr>
        <p:txBody>
          <a:bodyPr anchorCtr="0" anchor="t" bIns="34275" lIns="68575" spcFirstLastPara="1" rIns="68575" wrap="square" tIns="34275">
            <a:noAutofit/>
          </a:bodyPr>
          <a:lstStyle/>
          <a:p>
            <a:pPr indent="-295433" lvl="0" marL="457200" marR="0" rtl="0" algn="l">
              <a:lnSpc>
                <a:spcPct val="90000"/>
              </a:lnSpc>
              <a:spcBef>
                <a:spcPts val="0"/>
              </a:spcBef>
              <a:spcAft>
                <a:spcPts val="0"/>
              </a:spcAft>
              <a:buSzPts val="1053"/>
              <a:buChar char="●"/>
            </a:pPr>
            <a:r>
              <a:rPr lang="en" sz="1517">
                <a:solidFill>
                  <a:srgbClr val="292929"/>
                </a:solidFill>
              </a:rPr>
              <a:t>Based on the bar graph and the relationship between the Success Rate and Extracted Year, we can say that the launch success trend has been increasing over the a decade until it started to decrease in 2020 due to a global pandemic</a:t>
            </a:r>
            <a:endParaRPr sz="1517">
              <a:solidFill>
                <a:srgbClr val="292929"/>
              </a:solidFill>
            </a:endParaRPr>
          </a:p>
          <a:p>
            <a:pPr indent="0" lvl="0" marL="914400" marR="0" rtl="0" algn="l">
              <a:lnSpc>
                <a:spcPct val="90000"/>
              </a:lnSpc>
              <a:spcBef>
                <a:spcPts val="0"/>
              </a:spcBef>
              <a:spcAft>
                <a:spcPts val="0"/>
              </a:spcAft>
              <a:buSzPts val="852"/>
              <a:buNone/>
            </a:pPr>
            <a:r>
              <a:t/>
            </a:r>
            <a:endParaRPr sz="1517">
              <a:solidFill>
                <a:srgbClr val="292929"/>
              </a:solidFill>
            </a:endParaRPr>
          </a:p>
          <a:p>
            <a:pPr indent="-324961" lvl="0" marL="457200" marR="0" rtl="0" algn="l">
              <a:lnSpc>
                <a:spcPct val="90000"/>
              </a:lnSpc>
              <a:spcBef>
                <a:spcPts val="0"/>
              </a:spcBef>
              <a:spcAft>
                <a:spcPts val="0"/>
              </a:spcAft>
              <a:buClr>
                <a:srgbClr val="292929"/>
              </a:buClr>
              <a:buSzPts val="1518"/>
              <a:buChar char="●"/>
            </a:pPr>
            <a:r>
              <a:rPr lang="en" sz="1517">
                <a:solidFill>
                  <a:srgbClr val="292929"/>
                </a:solidFill>
              </a:rPr>
              <a:t>Github Link: </a:t>
            </a:r>
            <a:r>
              <a:rPr lang="en" sz="1517" u="sng">
                <a:solidFill>
                  <a:schemeClr val="hlink"/>
                </a:solidFill>
                <a:hlinkClick r:id="rId4"/>
              </a:rPr>
              <a:t>https://github.com/chanboribou/Applied-Data-Science-Capstone/blob/main/SpaceX%20EDA%20Visualization.ipynb</a:t>
            </a:r>
            <a:endParaRPr sz="1517">
              <a:solidFill>
                <a:srgbClr val="292929"/>
              </a:solidFill>
            </a:endParaRPr>
          </a:p>
        </p:txBody>
      </p:sp>
      <p:sp>
        <p:nvSpPr>
          <p:cNvPr id="344" name="Google Shape;344;p5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Success Yearly Trend</a:t>
            </a:r>
            <a:endParaRPr sz="1100"/>
          </a:p>
        </p:txBody>
      </p:sp>
      <p:pic>
        <p:nvPicPr>
          <p:cNvPr id="345" name="Google Shape;345;p55"/>
          <p:cNvPicPr preferRelativeResize="0"/>
          <p:nvPr/>
        </p:nvPicPr>
        <p:blipFill>
          <a:blip r:embed="rId5">
            <a:alphaModFix/>
          </a:blip>
          <a:stretch>
            <a:fillRect/>
          </a:stretch>
        </p:blipFill>
        <p:spPr>
          <a:xfrm>
            <a:off x="3754249" y="1120575"/>
            <a:ext cx="5127402" cy="369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9"/>
          <p:cNvSpPr txBox="1"/>
          <p:nvPr/>
        </p:nvSpPr>
        <p:spPr>
          <a:xfrm>
            <a:off x="249897" y="1065875"/>
            <a:ext cx="9309208" cy="3358651"/>
          </a:xfrm>
          <a:prstGeom prst="rect">
            <a:avLst/>
          </a:prstGeom>
          <a:noFill/>
          <a:ln>
            <a:noFill/>
          </a:ln>
        </p:spPr>
        <p:txBody>
          <a:bodyPr anchorCtr="0" anchor="t" bIns="34275" lIns="68575" spcFirstLastPara="1" rIns="68575" wrap="square" tIns="34275">
            <a:noAutofit/>
          </a:bodyPr>
          <a:lstStyle/>
          <a:p>
            <a:pPr indent="-184150" lvl="0" marL="177800" marR="0" rtl="0" algn="l">
              <a:lnSpc>
                <a:spcPct val="100000"/>
              </a:lnSpc>
              <a:spcBef>
                <a:spcPts val="0"/>
              </a:spcBef>
              <a:spcAft>
                <a:spcPts val="0"/>
              </a:spcAft>
              <a:buClr>
                <a:srgbClr val="292929"/>
              </a:buClr>
              <a:buSzPts val="1100"/>
              <a:buFont typeface="Arial"/>
              <a:buChar char="•"/>
            </a:pPr>
            <a:r>
              <a:rPr lang="en" sz="1100">
                <a:solidFill>
                  <a:srgbClr val="292929"/>
                </a:solidFill>
                <a:latin typeface="Arial"/>
                <a:ea typeface="Arial"/>
                <a:cs typeface="Arial"/>
                <a:sym typeface="Arial"/>
              </a:rPr>
              <a:t>Summary of methodologies</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Collection with Web Scraping</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Collection with API</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Wrangling</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Analysis with SQL</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Analysis using Pandas and Matplotlib Library</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Visualization with Folium</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Data Visualization with Plotly Dash</a:t>
            </a:r>
            <a:endParaRPr sz="1100"/>
          </a:p>
          <a:p>
            <a:pPr indent="-177800" lvl="1" marL="520700" marR="0" rtl="0" algn="l">
              <a:lnSpc>
                <a:spcPct val="100000"/>
              </a:lnSpc>
              <a:spcBef>
                <a:spcPts val="1100"/>
              </a:spcBef>
              <a:spcAft>
                <a:spcPts val="0"/>
              </a:spcAft>
              <a:buClr>
                <a:srgbClr val="292929"/>
              </a:buClr>
              <a:buSzPts val="1200"/>
              <a:buFont typeface="Courier New"/>
              <a:buChar char="o"/>
            </a:pPr>
            <a:r>
              <a:rPr b="0" i="0" lang="en" sz="1200" u="none" cap="none" strike="noStrike">
                <a:solidFill>
                  <a:srgbClr val="292929"/>
                </a:solidFill>
                <a:latin typeface="Arial"/>
                <a:ea typeface="Arial"/>
                <a:cs typeface="Arial"/>
                <a:sym typeface="Arial"/>
              </a:rPr>
              <a:t>Classification on Machine Learning</a:t>
            </a:r>
            <a:endParaRPr sz="1100"/>
          </a:p>
          <a:p>
            <a:pPr indent="-177800" lvl="0" marL="177800" marR="0" rtl="0" algn="l">
              <a:lnSpc>
                <a:spcPct val="100000"/>
              </a:lnSpc>
              <a:spcBef>
                <a:spcPts val="1100"/>
              </a:spcBef>
              <a:spcAft>
                <a:spcPts val="0"/>
              </a:spcAft>
              <a:buClr>
                <a:srgbClr val="292929"/>
              </a:buClr>
              <a:buSzPts val="1400"/>
              <a:buFont typeface="Arial"/>
              <a:buChar char="•"/>
            </a:pPr>
            <a:r>
              <a:rPr lang="en" sz="1400">
                <a:solidFill>
                  <a:srgbClr val="292929"/>
                </a:solidFill>
                <a:latin typeface="Arial"/>
                <a:ea typeface="Arial"/>
                <a:cs typeface="Arial"/>
                <a:sym typeface="Arial"/>
              </a:rPr>
              <a:t>Summary of all results</a:t>
            </a:r>
            <a:endParaRPr sz="1100"/>
          </a:p>
          <a:p>
            <a:pPr indent="-171450" lvl="1" marL="520700" marR="0" rtl="0" algn="l">
              <a:lnSpc>
                <a:spcPct val="100000"/>
              </a:lnSpc>
              <a:spcBef>
                <a:spcPts val="1100"/>
              </a:spcBef>
              <a:spcAft>
                <a:spcPts val="0"/>
              </a:spcAft>
              <a:buClr>
                <a:srgbClr val="292929"/>
              </a:buClr>
              <a:buSzPts val="900"/>
              <a:buFont typeface="Courier New"/>
              <a:buChar char="o"/>
            </a:pPr>
            <a:r>
              <a:rPr b="0" i="0" lang="en" sz="900" u="none" cap="none" strike="noStrike">
                <a:solidFill>
                  <a:srgbClr val="292929"/>
                </a:solidFill>
                <a:latin typeface="Arial"/>
                <a:ea typeface="Arial"/>
                <a:cs typeface="Arial"/>
                <a:sym typeface="Arial"/>
              </a:rPr>
              <a:t>Exploratory Data Analysis (EDA)</a:t>
            </a:r>
            <a:endParaRPr sz="1100"/>
          </a:p>
          <a:p>
            <a:pPr indent="-171450" lvl="1" marL="520700" marR="0" rtl="0" algn="l">
              <a:lnSpc>
                <a:spcPct val="100000"/>
              </a:lnSpc>
              <a:spcBef>
                <a:spcPts val="1100"/>
              </a:spcBef>
              <a:spcAft>
                <a:spcPts val="0"/>
              </a:spcAft>
              <a:buClr>
                <a:srgbClr val="292929"/>
              </a:buClr>
              <a:buSzPts val="900"/>
              <a:buFont typeface="Courier New"/>
              <a:buChar char="o"/>
            </a:pPr>
            <a:r>
              <a:rPr b="0" i="0" lang="en" sz="900" u="none" cap="none" strike="noStrike">
                <a:solidFill>
                  <a:srgbClr val="292929"/>
                </a:solidFill>
                <a:latin typeface="Arial"/>
                <a:ea typeface="Arial"/>
                <a:cs typeface="Arial"/>
                <a:sym typeface="Arial"/>
              </a:rPr>
              <a:t>Interactive Visual Analytics and Dashboard</a:t>
            </a:r>
            <a:endParaRPr sz="1100"/>
          </a:p>
          <a:p>
            <a:pPr indent="-171450" lvl="1" marL="520700" marR="0" rtl="0" algn="l">
              <a:lnSpc>
                <a:spcPct val="100000"/>
              </a:lnSpc>
              <a:spcBef>
                <a:spcPts val="1100"/>
              </a:spcBef>
              <a:spcAft>
                <a:spcPts val="0"/>
              </a:spcAft>
              <a:buClr>
                <a:srgbClr val="292929"/>
              </a:buClr>
              <a:buSzPts val="900"/>
              <a:buFont typeface="Courier New"/>
              <a:buChar char="o"/>
            </a:pPr>
            <a:r>
              <a:rPr b="0" i="0" lang="en" sz="900" u="none" cap="none" strike="noStrike">
                <a:solidFill>
                  <a:srgbClr val="292929"/>
                </a:solidFill>
                <a:latin typeface="Arial"/>
                <a:ea typeface="Arial"/>
                <a:cs typeface="Arial"/>
                <a:sym typeface="Arial"/>
              </a:rPr>
              <a:t>Predictive Analysis (Classification)</a:t>
            </a:r>
            <a:endParaRPr sz="1100"/>
          </a:p>
        </p:txBody>
      </p:sp>
      <p:sp>
        <p:nvSpPr>
          <p:cNvPr id="141" name="Google Shape;141;p2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Executive Summary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56"/>
          <p:cNvSpPr txBox="1"/>
          <p:nvPr>
            <p:ph idx="1" type="body"/>
          </p:nvPr>
        </p:nvSpPr>
        <p:spPr>
          <a:xfrm>
            <a:off x="577504" y="1369225"/>
            <a:ext cx="3669600" cy="3263400"/>
          </a:xfrm>
          <a:prstGeom prst="rect">
            <a:avLst/>
          </a:prstGeom>
          <a:noFill/>
          <a:ln>
            <a:noFill/>
          </a:ln>
        </p:spPr>
        <p:txBody>
          <a:bodyPr anchorCtr="0" anchor="t" bIns="34275" lIns="68575" spcFirstLastPara="1" rIns="68575" wrap="square" tIns="34275">
            <a:normAutofit fontScale="92500" lnSpcReduction="20000"/>
          </a:bodyPr>
          <a:lstStyle/>
          <a:p>
            <a:pPr indent="-181927" lvl="0" marL="177800" marR="0" rtl="0" algn="l">
              <a:lnSpc>
                <a:spcPct val="100000"/>
              </a:lnSpc>
              <a:spcBef>
                <a:spcPts val="1100"/>
              </a:spcBef>
              <a:spcAft>
                <a:spcPts val="0"/>
              </a:spcAft>
              <a:buClr>
                <a:srgbClr val="292929"/>
              </a:buClr>
              <a:buSzPct val="100000"/>
              <a:buFont typeface="Arial"/>
              <a:buChar char="•"/>
            </a:pPr>
            <a:r>
              <a:rPr lang="en" sz="1800">
                <a:solidFill>
                  <a:srgbClr val="292929"/>
                </a:solidFill>
              </a:rPr>
              <a:t>In this SQL Query, we have used DISTINCT function for Launch Site as this function returns a value that is different from others based on the SQL dataframe from the SPACEXTABLE SQL dataframe</a:t>
            </a:r>
            <a:endParaRPr sz="1800">
              <a:solidFill>
                <a:srgbClr val="292929"/>
              </a:solidFill>
            </a:endParaRPr>
          </a:p>
          <a:p>
            <a:pPr indent="-181927" lvl="0" marL="177800" marR="0" rtl="0" algn="l">
              <a:lnSpc>
                <a:spcPct val="100000"/>
              </a:lnSpc>
              <a:spcBef>
                <a:spcPts val="1100"/>
              </a:spcBef>
              <a:spcAft>
                <a:spcPts val="0"/>
              </a:spcAft>
              <a:buClr>
                <a:srgbClr val="292929"/>
              </a:buClr>
              <a:buSzPct val="100000"/>
              <a:buChar char="•"/>
            </a:pPr>
            <a:r>
              <a:rPr lang="en" sz="1800">
                <a:solidFill>
                  <a:srgbClr val="292929"/>
                </a:solidFill>
              </a:rPr>
              <a:t>After we queried the SQL, we can see 5 different launch sites as shown in the picture to the right</a:t>
            </a:r>
            <a:endParaRPr sz="1800">
              <a:solidFill>
                <a:srgbClr val="292929"/>
              </a:solidFill>
            </a:endParaRPr>
          </a:p>
          <a:p>
            <a:pPr indent="-181927" lvl="0" marL="177800" marR="0" rtl="0" algn="l">
              <a:lnSpc>
                <a:spcPct val="100000"/>
              </a:lnSpc>
              <a:spcBef>
                <a:spcPts val="1100"/>
              </a:spcBef>
              <a:spcAft>
                <a:spcPts val="0"/>
              </a:spcAft>
              <a:buClr>
                <a:srgbClr val="292929"/>
              </a:buClr>
              <a:buSzPct val="100000"/>
              <a:buChar char="•"/>
            </a:pPr>
            <a:r>
              <a:rPr lang="en" sz="1800">
                <a:solidFill>
                  <a:srgbClr val="292929"/>
                </a:solidFill>
              </a:rPr>
              <a:t>Github link: </a:t>
            </a:r>
            <a:r>
              <a:rPr lang="en" sz="1800" u="sng">
                <a:solidFill>
                  <a:schemeClr val="hlink"/>
                </a:solidFill>
                <a:hlinkClick r:id="rId4"/>
              </a:rPr>
              <a:t>https://github.com/chanboribou/Applied-Data-Science-Capstone/blob/main/SpaceX%20SQL.ipynb</a:t>
            </a:r>
            <a:endParaRPr sz="1800">
              <a:solidFill>
                <a:srgbClr val="292929"/>
              </a:solidFill>
            </a:endParaRPr>
          </a:p>
        </p:txBody>
      </p:sp>
      <p:sp>
        <p:nvSpPr>
          <p:cNvPr id="351" name="Google Shape;351;p5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All Launch Site Names</a:t>
            </a:r>
            <a:endParaRPr sz="1100"/>
          </a:p>
        </p:txBody>
      </p:sp>
      <p:pic>
        <p:nvPicPr>
          <p:cNvPr id="352" name="Google Shape;352;p56"/>
          <p:cNvPicPr preferRelativeResize="0"/>
          <p:nvPr/>
        </p:nvPicPr>
        <p:blipFill>
          <a:blip r:embed="rId5">
            <a:alphaModFix/>
          </a:blip>
          <a:stretch>
            <a:fillRect/>
          </a:stretch>
        </p:blipFill>
        <p:spPr>
          <a:xfrm>
            <a:off x="4800600" y="1229050"/>
            <a:ext cx="3204875" cy="3645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7"/>
          <p:cNvSpPr txBox="1"/>
          <p:nvPr>
            <p:ph idx="1" type="body"/>
          </p:nvPr>
        </p:nvSpPr>
        <p:spPr>
          <a:xfrm>
            <a:off x="577501" y="1369225"/>
            <a:ext cx="3075600" cy="3263400"/>
          </a:xfrm>
          <a:prstGeom prst="rect">
            <a:avLst/>
          </a:prstGeom>
          <a:noFill/>
          <a:ln>
            <a:noFill/>
          </a:ln>
        </p:spPr>
        <p:txBody>
          <a:bodyPr anchorCtr="0" anchor="t" bIns="34275" lIns="68575" spcFirstLastPara="1" rIns="68575" wrap="square" tIns="34275">
            <a:normAutofit fontScale="77500" lnSpcReduction="10000"/>
          </a:bodyPr>
          <a:lstStyle/>
          <a:p>
            <a:pPr indent="-159861" lvl="0" marL="177800" marR="0" rtl="0" algn="l">
              <a:lnSpc>
                <a:spcPct val="100000"/>
              </a:lnSpc>
              <a:spcBef>
                <a:spcPts val="1100"/>
              </a:spcBef>
              <a:spcAft>
                <a:spcPts val="0"/>
              </a:spcAft>
              <a:buClr>
                <a:srgbClr val="292929"/>
              </a:buClr>
              <a:buSzPct val="100000"/>
              <a:buFont typeface="Arial"/>
              <a:buChar char="•"/>
            </a:pPr>
            <a:r>
              <a:rPr lang="en" sz="1700">
                <a:solidFill>
                  <a:srgbClr val="292929"/>
                </a:solidFill>
              </a:rPr>
              <a:t>For this SQL query, we used the like function as it is used to search the word or number that is similar to the one that is commended from the SPACEXTABLE SQL dataframe </a:t>
            </a:r>
            <a:endParaRPr sz="1700">
              <a:solidFill>
                <a:srgbClr val="292929"/>
              </a:solidFill>
            </a:endParaRPr>
          </a:p>
          <a:p>
            <a:pPr indent="-159861" lvl="0" marL="177800" marR="0" rtl="0" algn="l">
              <a:lnSpc>
                <a:spcPct val="100000"/>
              </a:lnSpc>
              <a:spcBef>
                <a:spcPts val="1100"/>
              </a:spcBef>
              <a:spcAft>
                <a:spcPts val="0"/>
              </a:spcAft>
              <a:buClr>
                <a:srgbClr val="292929"/>
              </a:buClr>
              <a:buSzPct val="100000"/>
              <a:buChar char="•"/>
            </a:pPr>
            <a:r>
              <a:rPr lang="en" sz="1700">
                <a:solidFill>
                  <a:srgbClr val="292929"/>
                </a:solidFill>
              </a:rPr>
              <a:t>We also use the limit function to limit the number of result we wanted to see when the SQL was queried</a:t>
            </a:r>
            <a:endParaRPr sz="1700">
              <a:solidFill>
                <a:srgbClr val="292929"/>
              </a:solidFill>
            </a:endParaRPr>
          </a:p>
          <a:p>
            <a:pPr indent="-159861" lvl="0" marL="177800" marR="0" rtl="0" algn="l">
              <a:lnSpc>
                <a:spcPct val="100000"/>
              </a:lnSpc>
              <a:spcBef>
                <a:spcPts val="1100"/>
              </a:spcBef>
              <a:spcAft>
                <a:spcPts val="0"/>
              </a:spcAft>
              <a:buClr>
                <a:srgbClr val="292929"/>
              </a:buClr>
              <a:buSzPct val="100000"/>
              <a:buChar char="•"/>
            </a:pPr>
            <a:r>
              <a:rPr lang="en" sz="1700">
                <a:solidFill>
                  <a:srgbClr val="292929"/>
                </a:solidFill>
              </a:rPr>
              <a:t>After we queried the SQL, we can see 5 different launch site that has name ‘CCA’</a:t>
            </a:r>
            <a:endParaRPr sz="1700">
              <a:solidFill>
                <a:srgbClr val="292929"/>
              </a:solidFill>
            </a:endParaRPr>
          </a:p>
          <a:p>
            <a:pPr indent="-159861" lvl="0" marL="177800" marR="0" rtl="0" algn="l">
              <a:lnSpc>
                <a:spcPct val="100000"/>
              </a:lnSpc>
              <a:spcBef>
                <a:spcPts val="110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https://github.com/chanboribou/Applied-Data-Science-Capstone/blob/main/SpaceX%20SQL.ipynb</a:t>
            </a:r>
            <a:endParaRPr sz="1700">
              <a:solidFill>
                <a:srgbClr val="292929"/>
              </a:solidFill>
            </a:endParaRPr>
          </a:p>
        </p:txBody>
      </p:sp>
      <p:sp>
        <p:nvSpPr>
          <p:cNvPr id="358" name="Google Shape;358;p5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Launch Site Names Begin with 'CCA'</a:t>
            </a:r>
            <a:endParaRPr sz="1100"/>
          </a:p>
        </p:txBody>
      </p:sp>
      <p:pic>
        <p:nvPicPr>
          <p:cNvPr id="359" name="Google Shape;359;p57"/>
          <p:cNvPicPr preferRelativeResize="0"/>
          <p:nvPr/>
        </p:nvPicPr>
        <p:blipFill>
          <a:blip r:embed="rId5">
            <a:alphaModFix/>
          </a:blip>
          <a:stretch>
            <a:fillRect/>
          </a:stretch>
        </p:blipFill>
        <p:spPr>
          <a:xfrm>
            <a:off x="3816701" y="1287837"/>
            <a:ext cx="5186099" cy="27592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77500" y="1369225"/>
            <a:ext cx="3568800" cy="3263400"/>
          </a:xfrm>
          <a:prstGeom prst="rect">
            <a:avLst/>
          </a:prstGeom>
          <a:noFill/>
          <a:ln>
            <a:noFill/>
          </a:ln>
        </p:spPr>
        <p:txBody>
          <a:bodyPr anchorCtr="0" anchor="t" bIns="34275" lIns="68575" spcFirstLastPara="1" rIns="68575" wrap="square" tIns="34275">
            <a:normAutofit fontScale="85000" lnSpcReduction="10000"/>
          </a:bodyPr>
          <a:lstStyle/>
          <a:p>
            <a:pPr indent="-157162" lvl="0" marL="177800" marR="0" rtl="0" algn="l">
              <a:lnSpc>
                <a:spcPct val="100000"/>
              </a:lnSpc>
              <a:spcBef>
                <a:spcPts val="0"/>
              </a:spcBef>
              <a:spcAft>
                <a:spcPts val="0"/>
              </a:spcAft>
              <a:buClr>
                <a:srgbClr val="292929"/>
              </a:buClr>
              <a:buSzPct val="100000"/>
              <a:buFont typeface="Arial"/>
              <a:buChar char="•"/>
            </a:pPr>
            <a:r>
              <a:rPr lang="en" sz="1500">
                <a:solidFill>
                  <a:srgbClr val="292929"/>
                </a:solidFill>
              </a:rPr>
              <a:t>In this SQL query, we have used the TOTAL function where it sums all the number of a specific integer or float number, in this case, we use the payload mass</a:t>
            </a:r>
            <a:endParaRPr sz="1500">
              <a:solidFill>
                <a:srgbClr val="292929"/>
              </a:solidFill>
            </a:endParaRPr>
          </a:p>
          <a:p>
            <a:pPr indent="0" lvl="0" marL="457200" marR="0" rtl="0" algn="l">
              <a:lnSpc>
                <a:spcPct val="100000"/>
              </a:lnSpc>
              <a:spcBef>
                <a:spcPts val="0"/>
              </a:spcBef>
              <a:spcAft>
                <a:spcPts val="0"/>
              </a:spcAft>
              <a:buNone/>
            </a:pPr>
            <a:r>
              <a:t/>
            </a:r>
            <a:endParaRPr sz="1500">
              <a:solidFill>
                <a:srgbClr val="292929"/>
              </a:solidFill>
            </a:endParaRPr>
          </a:p>
          <a:p>
            <a:pPr indent="-157162" lvl="0" marL="177800" marR="0" rtl="0" algn="l">
              <a:lnSpc>
                <a:spcPct val="100000"/>
              </a:lnSpc>
              <a:spcBef>
                <a:spcPts val="0"/>
              </a:spcBef>
              <a:spcAft>
                <a:spcPts val="0"/>
              </a:spcAft>
              <a:buClr>
                <a:srgbClr val="292929"/>
              </a:buClr>
              <a:buSzPct val="100000"/>
              <a:buChar char="•"/>
            </a:pPr>
            <a:r>
              <a:rPr lang="en" sz="1500">
                <a:solidFill>
                  <a:srgbClr val="292929"/>
                </a:solidFill>
              </a:rPr>
              <a:t>We also use the WHERE function where it is used to find a specific keyword, in this case we use it to find the boosters that was launched by Nasa </a:t>
            </a:r>
            <a:endParaRPr sz="1500">
              <a:solidFill>
                <a:srgbClr val="292929"/>
              </a:solidFill>
            </a:endParaRPr>
          </a:p>
          <a:p>
            <a:pPr indent="0" lvl="0" marL="457200" marR="0" rtl="0" algn="l">
              <a:lnSpc>
                <a:spcPct val="100000"/>
              </a:lnSpc>
              <a:spcBef>
                <a:spcPts val="0"/>
              </a:spcBef>
              <a:spcAft>
                <a:spcPts val="0"/>
              </a:spcAft>
              <a:buNone/>
            </a:pPr>
            <a:r>
              <a:t/>
            </a:r>
            <a:endParaRPr sz="1500">
              <a:solidFill>
                <a:srgbClr val="292929"/>
              </a:solidFill>
            </a:endParaRPr>
          </a:p>
          <a:p>
            <a:pPr indent="-157162" lvl="0" marL="177800" marR="0" rtl="0" algn="l">
              <a:lnSpc>
                <a:spcPct val="100000"/>
              </a:lnSpc>
              <a:spcBef>
                <a:spcPts val="0"/>
              </a:spcBef>
              <a:spcAft>
                <a:spcPts val="0"/>
              </a:spcAft>
              <a:buClr>
                <a:srgbClr val="292929"/>
              </a:buClr>
              <a:buSzPct val="100000"/>
              <a:buChar char="•"/>
            </a:pPr>
            <a:r>
              <a:rPr lang="en" sz="1500">
                <a:solidFill>
                  <a:srgbClr val="292929"/>
                </a:solidFill>
              </a:rPr>
              <a:t>As of this </a:t>
            </a:r>
            <a:r>
              <a:rPr lang="en" sz="1500">
                <a:solidFill>
                  <a:srgbClr val="292929"/>
                </a:solidFill>
              </a:rPr>
              <a:t>result, we get 45596.0 kg for the total payload mass booster that was carried by Nasa</a:t>
            </a:r>
            <a:endParaRPr sz="1500">
              <a:solidFill>
                <a:srgbClr val="292929"/>
              </a:solidFill>
            </a:endParaRPr>
          </a:p>
          <a:p>
            <a:pPr indent="0" lvl="0" marL="457200" marR="0" rtl="0" algn="l">
              <a:lnSpc>
                <a:spcPct val="100000"/>
              </a:lnSpc>
              <a:spcBef>
                <a:spcPts val="0"/>
              </a:spcBef>
              <a:spcAft>
                <a:spcPts val="0"/>
              </a:spcAft>
              <a:buNone/>
            </a:pPr>
            <a:r>
              <a:t/>
            </a:r>
            <a:endParaRPr sz="1500">
              <a:solidFill>
                <a:srgbClr val="292929"/>
              </a:solidFill>
            </a:endParaRPr>
          </a:p>
          <a:p>
            <a:pPr indent="-157162" lvl="0" marL="177800" marR="0" rtl="0" algn="l">
              <a:lnSpc>
                <a:spcPct val="100000"/>
              </a:lnSpc>
              <a:spcBef>
                <a:spcPts val="0"/>
              </a:spcBef>
              <a:spcAft>
                <a:spcPts val="0"/>
              </a:spcAft>
              <a:buClr>
                <a:srgbClr val="292929"/>
              </a:buClr>
              <a:buSzPct val="100000"/>
              <a:buChar char="•"/>
            </a:pPr>
            <a:r>
              <a:rPr lang="en" sz="1500">
                <a:solidFill>
                  <a:srgbClr val="292929"/>
                </a:solidFill>
              </a:rPr>
              <a:t>Github link: </a:t>
            </a:r>
            <a:r>
              <a:rPr lang="en" sz="1500" u="sng">
                <a:solidFill>
                  <a:schemeClr val="hlink"/>
                </a:solidFill>
                <a:hlinkClick r:id="rId4"/>
              </a:rPr>
              <a:t>https://github.com/chanboribou/Applied-Data-Science-Capstone/blob/main/SpaceX%20SQL.ipynb</a:t>
            </a:r>
            <a:endParaRPr sz="1500">
              <a:solidFill>
                <a:srgbClr val="292929"/>
              </a:solidFill>
            </a:endParaRPr>
          </a:p>
        </p:txBody>
      </p:sp>
      <p:sp>
        <p:nvSpPr>
          <p:cNvPr id="365" name="Google Shape;365;p5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Payload Mass</a:t>
            </a:r>
            <a:endParaRPr sz="1100"/>
          </a:p>
        </p:txBody>
      </p:sp>
      <p:pic>
        <p:nvPicPr>
          <p:cNvPr id="366" name="Google Shape;366;p58"/>
          <p:cNvPicPr preferRelativeResize="0"/>
          <p:nvPr/>
        </p:nvPicPr>
        <p:blipFill>
          <a:blip r:embed="rId5">
            <a:alphaModFix/>
          </a:blip>
          <a:stretch>
            <a:fillRect/>
          </a:stretch>
        </p:blipFill>
        <p:spPr>
          <a:xfrm>
            <a:off x="4354676" y="1786199"/>
            <a:ext cx="4438650" cy="1276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9"/>
          <p:cNvSpPr txBox="1"/>
          <p:nvPr>
            <p:ph idx="1" type="body"/>
          </p:nvPr>
        </p:nvSpPr>
        <p:spPr>
          <a:xfrm>
            <a:off x="577500" y="1369225"/>
            <a:ext cx="3692100" cy="32634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1100"/>
              </a:spcBef>
              <a:spcAft>
                <a:spcPts val="0"/>
              </a:spcAft>
              <a:buClr>
                <a:srgbClr val="292929"/>
              </a:buClr>
              <a:buSzPts val="1700"/>
              <a:buFont typeface="Arial"/>
              <a:buChar char="•"/>
            </a:pPr>
            <a:r>
              <a:rPr lang="en" sz="1700">
                <a:solidFill>
                  <a:srgbClr val="292929"/>
                </a:solidFill>
              </a:rPr>
              <a:t>In this SQL query, we use the AVG function where it displayed the average number of that specific integer or float column, in that case, we use the same column from last time to calculate the average</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lang="en" sz="1700">
                <a:solidFill>
                  <a:srgbClr val="292929"/>
                </a:solidFill>
              </a:rPr>
              <a:t>We also use the WHERE function from last time to find the Booster version that is F9 V1.1</a:t>
            </a:r>
            <a:endParaRPr sz="1700">
              <a:solidFill>
                <a:srgbClr val="292929"/>
              </a:solidFill>
            </a:endParaRPr>
          </a:p>
          <a:p>
            <a:pPr indent="-184150" lvl="0" marL="177800" marR="0" rtl="0" algn="l">
              <a:lnSpc>
                <a:spcPct val="100000"/>
              </a:lnSpc>
              <a:spcBef>
                <a:spcPts val="1100"/>
              </a:spcBef>
              <a:spcAft>
                <a:spcPts val="0"/>
              </a:spcAft>
              <a:buClr>
                <a:srgbClr val="292929"/>
              </a:buClr>
              <a:buSzPts val="1700"/>
              <a:buChar char="•"/>
            </a:pPr>
            <a:r>
              <a:rPr lang="en" sz="1700">
                <a:solidFill>
                  <a:srgbClr val="292929"/>
                </a:solidFill>
              </a:rPr>
              <a:t>Github link: </a:t>
            </a:r>
            <a:r>
              <a:rPr lang="en" sz="1700" u="sng">
                <a:solidFill>
                  <a:schemeClr val="hlink"/>
                </a:solidFill>
                <a:hlinkClick r:id="rId4"/>
              </a:rPr>
              <a:t>https://github.com/chanboribou/Applied-Data-Science-Capstone/blob/main/SpaceX%20SQL.ipynb</a:t>
            </a:r>
            <a:endParaRPr sz="1700">
              <a:solidFill>
                <a:srgbClr val="292929"/>
              </a:solidFill>
            </a:endParaRPr>
          </a:p>
        </p:txBody>
      </p:sp>
      <p:sp>
        <p:nvSpPr>
          <p:cNvPr id="372" name="Google Shape;372;p5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Average Payload Mass by F9 v1.1</a:t>
            </a:r>
            <a:endParaRPr sz="1100"/>
          </a:p>
        </p:txBody>
      </p:sp>
      <p:pic>
        <p:nvPicPr>
          <p:cNvPr id="373" name="Google Shape;373;p59"/>
          <p:cNvPicPr preferRelativeResize="0"/>
          <p:nvPr/>
        </p:nvPicPr>
        <p:blipFill>
          <a:blip r:embed="rId5">
            <a:alphaModFix/>
          </a:blip>
          <a:stretch>
            <a:fillRect/>
          </a:stretch>
        </p:blipFill>
        <p:spPr>
          <a:xfrm>
            <a:off x="4466701" y="1887049"/>
            <a:ext cx="4057650" cy="1143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60"/>
          <p:cNvSpPr txBox="1"/>
          <p:nvPr>
            <p:ph idx="1" type="body"/>
          </p:nvPr>
        </p:nvSpPr>
        <p:spPr>
          <a:xfrm>
            <a:off x="577499" y="1216825"/>
            <a:ext cx="3994500" cy="3263400"/>
          </a:xfrm>
          <a:prstGeom prst="rect">
            <a:avLst/>
          </a:prstGeom>
          <a:noFill/>
          <a:ln>
            <a:noFill/>
          </a:ln>
        </p:spPr>
        <p:txBody>
          <a:bodyPr anchorCtr="0" anchor="t" bIns="34275" lIns="68575" spcFirstLastPara="1" rIns="68575" wrap="square" tIns="34275">
            <a:normAutofit fontScale="85000" lnSpcReduction="20000"/>
          </a:bodyPr>
          <a:lstStyle/>
          <a:p>
            <a:pPr indent="-167957"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rPr>
              <a:t>In this SQL query, we use the min function for the date in which returns the smallest value in the column</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We also use the where function to find the landing outcome that is successful on ground pad</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As a result to this, We get the date December, 22nd, 2015 in which is when the landing outcome became successful on ground pad</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https://github.com/chanboribou/Applied-Data-Science-Capstone/blob/main/SpaceX%20SQL.ipynb</a:t>
            </a:r>
            <a:endParaRPr sz="1700">
              <a:solidFill>
                <a:srgbClr val="292929"/>
              </a:solidFill>
            </a:endParaRPr>
          </a:p>
        </p:txBody>
      </p:sp>
      <p:sp>
        <p:nvSpPr>
          <p:cNvPr id="379" name="Google Shape;379;p60"/>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First Successful Ground Landing Date</a:t>
            </a:r>
            <a:endParaRPr sz="1100"/>
          </a:p>
        </p:txBody>
      </p:sp>
      <p:pic>
        <p:nvPicPr>
          <p:cNvPr id="380" name="Google Shape;380;p60"/>
          <p:cNvPicPr preferRelativeResize="0"/>
          <p:nvPr/>
        </p:nvPicPr>
        <p:blipFill>
          <a:blip r:embed="rId5">
            <a:alphaModFix/>
          </a:blip>
          <a:stretch>
            <a:fillRect/>
          </a:stretch>
        </p:blipFill>
        <p:spPr>
          <a:xfrm>
            <a:off x="4976024" y="1775350"/>
            <a:ext cx="3450500" cy="1932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61"/>
          <p:cNvSpPr txBox="1"/>
          <p:nvPr>
            <p:ph idx="1" type="body"/>
          </p:nvPr>
        </p:nvSpPr>
        <p:spPr>
          <a:xfrm>
            <a:off x="577500" y="1369225"/>
            <a:ext cx="4985700" cy="3263400"/>
          </a:xfrm>
          <a:prstGeom prst="rect">
            <a:avLst/>
          </a:prstGeom>
          <a:noFill/>
          <a:ln>
            <a:noFill/>
          </a:ln>
        </p:spPr>
        <p:txBody>
          <a:bodyPr anchorCtr="0" anchor="t" bIns="34275" lIns="68575" spcFirstLastPara="1" rIns="68575" wrap="square" tIns="34275">
            <a:normAutofit fontScale="85000" lnSpcReduction="20000"/>
          </a:bodyPr>
          <a:lstStyle/>
          <a:p>
            <a:pPr indent="-167957"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rPr>
              <a:t>In this SQL query, we first SELECT booster version then we use the where function for the payload mass </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Then we use the sub query in order to avoid errors afterwards we get to use the BETWEEN function in which the person specifies the minimum value and the maximum value from a specific variable, in this case, we put 4000 as the minimum value and 6000 as the maximum value from the SPACEXTBL dataframe</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As a result, we get the answer (picture to the right) in which shows the booster version that has a payload mass between 4000 and 6000 kg</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https://github.com/chanboribou/Applied-Data-Science-Capstone/blob/main/SpaceX%20SQL.ipynb</a:t>
            </a:r>
            <a:endParaRPr sz="1700">
              <a:solidFill>
                <a:srgbClr val="292929"/>
              </a:solidFill>
            </a:endParaRPr>
          </a:p>
        </p:txBody>
      </p:sp>
      <p:sp>
        <p:nvSpPr>
          <p:cNvPr id="386" name="Google Shape;386;p6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Successful Drone Ship Landing with Payload between 4000 and 6000</a:t>
            </a:r>
            <a:endParaRPr sz="1100"/>
          </a:p>
        </p:txBody>
      </p:sp>
      <p:pic>
        <p:nvPicPr>
          <p:cNvPr id="387" name="Google Shape;387;p61"/>
          <p:cNvPicPr preferRelativeResize="0"/>
          <p:nvPr/>
        </p:nvPicPr>
        <p:blipFill>
          <a:blip r:embed="rId5">
            <a:alphaModFix/>
          </a:blip>
          <a:stretch>
            <a:fillRect/>
          </a:stretch>
        </p:blipFill>
        <p:spPr>
          <a:xfrm>
            <a:off x="5863074" y="1092200"/>
            <a:ext cx="1922075" cy="3817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62"/>
          <p:cNvSpPr txBox="1"/>
          <p:nvPr>
            <p:ph idx="1" type="body"/>
          </p:nvPr>
        </p:nvSpPr>
        <p:spPr>
          <a:xfrm>
            <a:off x="577500" y="1369225"/>
            <a:ext cx="4884600" cy="3263400"/>
          </a:xfrm>
          <a:prstGeom prst="rect">
            <a:avLst/>
          </a:prstGeom>
          <a:noFill/>
          <a:ln>
            <a:noFill/>
          </a:ln>
        </p:spPr>
        <p:txBody>
          <a:bodyPr anchorCtr="0" anchor="t" bIns="34275" lIns="68575" spcFirstLastPara="1" rIns="68575" wrap="square" tIns="34275">
            <a:normAutofit fontScale="92500" lnSpcReduction="20000"/>
          </a:bodyPr>
          <a:lstStyle/>
          <a:p>
            <a:pPr indent="-176053"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rPr>
              <a:t>For this SQL query, We use the function Count which is used to total the number of a specific row, in this case we use SPACEXTBL to count all the rows available</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76053" lvl="0" marL="177800" marR="0" rtl="0" algn="l">
              <a:lnSpc>
                <a:spcPct val="100000"/>
              </a:lnSpc>
              <a:spcBef>
                <a:spcPts val="0"/>
              </a:spcBef>
              <a:spcAft>
                <a:spcPts val="0"/>
              </a:spcAft>
              <a:buClr>
                <a:srgbClr val="292929"/>
              </a:buClr>
              <a:buSzPct val="100000"/>
              <a:buChar char="•"/>
            </a:pPr>
            <a:r>
              <a:rPr lang="en" sz="1700">
                <a:solidFill>
                  <a:srgbClr val="292929"/>
                </a:solidFill>
              </a:rPr>
              <a:t>We also use the LIKE function to find whether the mission outcome is success or failed </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76053" lvl="0" marL="177800" marR="0" rtl="0" algn="l">
              <a:lnSpc>
                <a:spcPct val="100000"/>
              </a:lnSpc>
              <a:spcBef>
                <a:spcPts val="0"/>
              </a:spcBef>
              <a:spcAft>
                <a:spcPts val="0"/>
              </a:spcAft>
              <a:buClr>
                <a:srgbClr val="292929"/>
              </a:buClr>
              <a:buSzPct val="100000"/>
              <a:buChar char="•"/>
            </a:pPr>
            <a:r>
              <a:rPr lang="en" sz="1700">
                <a:solidFill>
                  <a:srgbClr val="292929"/>
                </a:solidFill>
              </a:rPr>
              <a:t>As a result to this, we find out that there are 101 total of flights combined with successful mission outcomes and failed mission outcomes</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76053" lvl="0" marL="177800" marR="0" rtl="0" algn="l">
              <a:lnSpc>
                <a:spcPct val="100000"/>
              </a:lnSpc>
              <a:spcBef>
                <a:spcPts val="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https://github.com/chanboribou/Applied-Data-Science-Capstone/blob/main/SpaceX%20SQL.ipynb</a:t>
            </a:r>
            <a:endParaRPr sz="1700">
              <a:solidFill>
                <a:srgbClr val="292929"/>
              </a:solidFill>
            </a:endParaRPr>
          </a:p>
        </p:txBody>
      </p:sp>
      <p:sp>
        <p:nvSpPr>
          <p:cNvPr id="393" name="Google Shape;393;p6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Total Number of Successful and Failure Mission Outcomes</a:t>
            </a:r>
            <a:endParaRPr sz="1100"/>
          </a:p>
        </p:txBody>
      </p:sp>
      <p:pic>
        <p:nvPicPr>
          <p:cNvPr id="394" name="Google Shape;394;p62"/>
          <p:cNvPicPr preferRelativeResize="0"/>
          <p:nvPr/>
        </p:nvPicPr>
        <p:blipFill>
          <a:blip r:embed="rId5">
            <a:alphaModFix/>
          </a:blip>
          <a:stretch>
            <a:fillRect/>
          </a:stretch>
        </p:blipFill>
        <p:spPr>
          <a:xfrm>
            <a:off x="5964045" y="2048151"/>
            <a:ext cx="2313700" cy="161477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63"/>
          <p:cNvSpPr txBox="1"/>
          <p:nvPr>
            <p:ph idx="1" type="body"/>
          </p:nvPr>
        </p:nvSpPr>
        <p:spPr>
          <a:xfrm>
            <a:off x="577500" y="1369225"/>
            <a:ext cx="5148600" cy="3263400"/>
          </a:xfrm>
          <a:prstGeom prst="rect">
            <a:avLst/>
          </a:prstGeom>
          <a:noFill/>
          <a:ln>
            <a:noFill/>
          </a:ln>
        </p:spPr>
        <p:txBody>
          <a:bodyPr anchorCtr="0" anchor="t" bIns="34275" lIns="68575" spcFirstLastPara="1" rIns="68575" wrap="square" tIns="34275">
            <a:normAutofit fontScale="92500" lnSpcReduction="20000"/>
          </a:bodyPr>
          <a:lstStyle/>
          <a:p>
            <a:pPr indent="-211296" lvl="0" marL="177800" marR="0" rtl="0" algn="l">
              <a:lnSpc>
                <a:spcPct val="100000"/>
              </a:lnSpc>
              <a:spcBef>
                <a:spcPts val="0"/>
              </a:spcBef>
              <a:spcAft>
                <a:spcPts val="0"/>
              </a:spcAft>
              <a:buClr>
                <a:srgbClr val="292929"/>
              </a:buClr>
              <a:buSzPct val="135294"/>
              <a:buFont typeface="Arial"/>
              <a:buChar char="•"/>
            </a:pPr>
            <a:r>
              <a:rPr lang="en" sz="1700"/>
              <a:t>In this SQL query, we are using the  WHERE function for the payload mass of the booster version specifically and then we use a subquery before using the max function for payload mass as without using a subquery, it will encounter an error</a:t>
            </a:r>
            <a:endParaRPr sz="1700"/>
          </a:p>
          <a:p>
            <a:pPr indent="0" lvl="0" marL="457200" marR="0" rtl="0" algn="l">
              <a:lnSpc>
                <a:spcPct val="100000"/>
              </a:lnSpc>
              <a:spcBef>
                <a:spcPts val="0"/>
              </a:spcBef>
              <a:spcAft>
                <a:spcPts val="0"/>
              </a:spcAft>
              <a:buNone/>
            </a:pPr>
            <a:r>
              <a:t/>
            </a:r>
            <a:endParaRPr sz="1700"/>
          </a:p>
          <a:p>
            <a:pPr indent="-176053" lvl="0" marL="177800" marR="0" rtl="0" algn="l">
              <a:lnSpc>
                <a:spcPct val="100000"/>
              </a:lnSpc>
              <a:spcBef>
                <a:spcPts val="0"/>
              </a:spcBef>
              <a:spcAft>
                <a:spcPts val="0"/>
              </a:spcAft>
              <a:buSzPct val="100000"/>
              <a:buChar char="•"/>
            </a:pPr>
            <a:r>
              <a:rPr lang="en" sz="1700"/>
              <a:t>We then use the MAX function for the Payload Mass to find the booster version that carried the Maximum Payload Mass</a:t>
            </a:r>
            <a:endParaRPr sz="1700"/>
          </a:p>
          <a:p>
            <a:pPr indent="0" lvl="0" marL="457200" marR="0" rtl="0" algn="l">
              <a:lnSpc>
                <a:spcPct val="100000"/>
              </a:lnSpc>
              <a:spcBef>
                <a:spcPts val="0"/>
              </a:spcBef>
              <a:spcAft>
                <a:spcPts val="0"/>
              </a:spcAft>
              <a:buNone/>
            </a:pPr>
            <a:r>
              <a:t/>
            </a:r>
            <a:endParaRPr sz="1700"/>
          </a:p>
          <a:p>
            <a:pPr indent="-176053" lvl="0" marL="177800" marR="0" rtl="0" algn="l">
              <a:lnSpc>
                <a:spcPct val="100000"/>
              </a:lnSpc>
              <a:spcBef>
                <a:spcPts val="0"/>
              </a:spcBef>
              <a:spcAft>
                <a:spcPts val="0"/>
              </a:spcAft>
              <a:buSzPct val="100000"/>
              <a:buChar char="•"/>
            </a:pPr>
            <a:r>
              <a:rPr lang="en" sz="1700"/>
              <a:t>As a result to this, we queried the booster version with the maximum Payload mass by using the max function</a:t>
            </a:r>
            <a:endParaRPr sz="1700"/>
          </a:p>
          <a:p>
            <a:pPr indent="0" lvl="0" marL="457200" marR="0" rtl="0" algn="l">
              <a:lnSpc>
                <a:spcPct val="100000"/>
              </a:lnSpc>
              <a:spcBef>
                <a:spcPts val="0"/>
              </a:spcBef>
              <a:spcAft>
                <a:spcPts val="0"/>
              </a:spcAft>
              <a:buNone/>
            </a:pPr>
            <a:r>
              <a:t/>
            </a:r>
            <a:endParaRPr sz="1700"/>
          </a:p>
          <a:p>
            <a:pPr indent="-176053" lvl="0" marL="177800" marR="0" rtl="0" algn="l">
              <a:lnSpc>
                <a:spcPct val="100000"/>
              </a:lnSpc>
              <a:spcBef>
                <a:spcPts val="0"/>
              </a:spcBef>
              <a:spcAft>
                <a:spcPts val="0"/>
              </a:spcAft>
              <a:buSzPct val="100000"/>
              <a:buChar char="•"/>
            </a:pPr>
            <a:r>
              <a:rPr lang="en" sz="1700"/>
              <a:t>Github link: </a:t>
            </a:r>
            <a:r>
              <a:rPr lang="en" sz="1700" u="sng">
                <a:solidFill>
                  <a:schemeClr val="hlink"/>
                </a:solidFill>
                <a:hlinkClick r:id="rId4"/>
              </a:rPr>
              <a:t>https://github.com/chanboribou/Applied-Data-Science-Capstone/blob/main/SpaceX%20SQL.ipynb</a:t>
            </a:r>
            <a:endParaRPr sz="1700"/>
          </a:p>
        </p:txBody>
      </p:sp>
      <p:sp>
        <p:nvSpPr>
          <p:cNvPr id="400" name="Google Shape;400;p6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Boosters Carried Maximum Payload</a:t>
            </a:r>
            <a:endParaRPr sz="1100"/>
          </a:p>
        </p:txBody>
      </p:sp>
      <p:pic>
        <p:nvPicPr>
          <p:cNvPr id="401" name="Google Shape;401;p63"/>
          <p:cNvPicPr preferRelativeResize="0"/>
          <p:nvPr/>
        </p:nvPicPr>
        <p:blipFill>
          <a:blip r:embed="rId5">
            <a:alphaModFix/>
          </a:blip>
          <a:stretch>
            <a:fillRect/>
          </a:stretch>
        </p:blipFill>
        <p:spPr>
          <a:xfrm>
            <a:off x="6215700" y="1110900"/>
            <a:ext cx="1364500" cy="3780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64"/>
          <p:cNvSpPr txBox="1"/>
          <p:nvPr>
            <p:ph idx="1" type="body"/>
          </p:nvPr>
        </p:nvSpPr>
        <p:spPr>
          <a:xfrm>
            <a:off x="577500" y="1369225"/>
            <a:ext cx="4185300" cy="3263400"/>
          </a:xfrm>
          <a:prstGeom prst="rect">
            <a:avLst/>
          </a:prstGeom>
          <a:noFill/>
          <a:ln>
            <a:noFill/>
          </a:ln>
        </p:spPr>
        <p:txBody>
          <a:bodyPr anchorCtr="0" anchor="t" bIns="34275" lIns="68575" spcFirstLastPara="1" rIns="68575" wrap="square" tIns="34275">
            <a:normAutofit fontScale="85000" lnSpcReduction="20000"/>
          </a:bodyPr>
          <a:lstStyle/>
          <a:p>
            <a:pPr indent="-167957"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rPr>
              <a:t>From this SQL query, we select both the booster version, the launch site and the date from the SPACEXTBL dataframe</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67957" lvl="0" marL="177800" marR="0" rtl="0" algn="l">
              <a:lnSpc>
                <a:spcPct val="100000"/>
              </a:lnSpc>
              <a:spcBef>
                <a:spcPts val="0"/>
              </a:spcBef>
              <a:spcAft>
                <a:spcPts val="0"/>
              </a:spcAft>
              <a:buClr>
                <a:srgbClr val="292929"/>
              </a:buClr>
              <a:buSzPct val="100000"/>
              <a:buChar char="•"/>
            </a:pPr>
            <a:r>
              <a:rPr lang="en" sz="1700">
                <a:solidFill>
                  <a:srgbClr val="292929"/>
                </a:solidFill>
              </a:rPr>
              <a:t>Then we use the WHERE function for the landing outcome and sets the function to find if the landing outcome failed and if the date happened on 2015 so that the function can do that easily</a:t>
            </a:r>
            <a:endParaRPr sz="1700">
              <a:solidFill>
                <a:srgbClr val="292929"/>
              </a:solidFill>
            </a:endParaRPr>
          </a:p>
          <a:p>
            <a:pPr indent="0" lvl="0" marL="0" marR="0" rtl="0" algn="l">
              <a:lnSpc>
                <a:spcPct val="100000"/>
              </a:lnSpc>
              <a:spcBef>
                <a:spcPts val="0"/>
              </a:spcBef>
              <a:spcAft>
                <a:spcPts val="0"/>
              </a:spcAft>
              <a:buNone/>
            </a:pPr>
            <a:r>
              <a:t/>
            </a:r>
            <a:endParaRPr sz="1700">
              <a:solidFill>
                <a:srgbClr val="292929"/>
              </a:solidFill>
            </a:endParaRPr>
          </a:p>
          <a:p>
            <a:pPr indent="-320357" lvl="0" marL="457200" marR="0" rtl="0" algn="l">
              <a:lnSpc>
                <a:spcPct val="100000"/>
              </a:lnSpc>
              <a:spcBef>
                <a:spcPts val="0"/>
              </a:spcBef>
              <a:spcAft>
                <a:spcPts val="0"/>
              </a:spcAft>
              <a:buClr>
                <a:srgbClr val="292929"/>
              </a:buClr>
              <a:buSzPct val="100000"/>
              <a:buChar char="●"/>
            </a:pPr>
            <a:r>
              <a:rPr lang="en" sz="1700">
                <a:solidFill>
                  <a:srgbClr val="292929"/>
                </a:solidFill>
              </a:rPr>
              <a:t>As a result, we find two booster version where the landing outcome failed back in 2015</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320357" lvl="0" marL="457200" marR="0" rtl="0" algn="l">
              <a:lnSpc>
                <a:spcPct val="100000"/>
              </a:lnSpc>
              <a:spcBef>
                <a:spcPts val="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https://github.com/chanboribou/Applied-Data-Science-Capstone/blob/main/SpaceX%20SQL.ipynb</a:t>
            </a:r>
            <a:endParaRPr sz="1700">
              <a:solidFill>
                <a:srgbClr val="292929"/>
              </a:solidFill>
            </a:endParaRPr>
          </a:p>
        </p:txBody>
      </p:sp>
      <p:sp>
        <p:nvSpPr>
          <p:cNvPr id="407" name="Google Shape;407;p6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2015 Launch Records</a:t>
            </a:r>
            <a:endParaRPr sz="1100"/>
          </a:p>
        </p:txBody>
      </p:sp>
      <p:pic>
        <p:nvPicPr>
          <p:cNvPr id="408" name="Google Shape;408;p64"/>
          <p:cNvPicPr preferRelativeResize="0"/>
          <p:nvPr/>
        </p:nvPicPr>
        <p:blipFill>
          <a:blip r:embed="rId5">
            <a:alphaModFix/>
          </a:blip>
          <a:stretch>
            <a:fillRect/>
          </a:stretch>
        </p:blipFill>
        <p:spPr>
          <a:xfrm>
            <a:off x="5172074" y="2003050"/>
            <a:ext cx="3470825" cy="1137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65"/>
          <p:cNvSpPr txBox="1"/>
          <p:nvPr>
            <p:ph idx="1" type="body"/>
          </p:nvPr>
        </p:nvSpPr>
        <p:spPr>
          <a:xfrm>
            <a:off x="577503" y="1293025"/>
            <a:ext cx="4519500" cy="3263400"/>
          </a:xfrm>
          <a:prstGeom prst="rect">
            <a:avLst/>
          </a:prstGeom>
          <a:noFill/>
          <a:ln>
            <a:noFill/>
          </a:ln>
        </p:spPr>
        <p:txBody>
          <a:bodyPr anchorCtr="0" anchor="t" bIns="34275" lIns="68575" spcFirstLastPara="1" rIns="68575" wrap="square" tIns="34275">
            <a:noAutofit/>
          </a:bodyPr>
          <a:lstStyle/>
          <a:p>
            <a:pPr indent="-146050" lvl="0" marL="177800" marR="0" rtl="0" algn="l">
              <a:lnSpc>
                <a:spcPct val="100000"/>
              </a:lnSpc>
              <a:spcBef>
                <a:spcPts val="0"/>
              </a:spcBef>
              <a:spcAft>
                <a:spcPts val="0"/>
              </a:spcAft>
              <a:buClr>
                <a:srgbClr val="292929"/>
              </a:buClr>
              <a:buSzPts val="1100"/>
              <a:buFont typeface="Arial"/>
              <a:buChar char="•"/>
            </a:pPr>
            <a:r>
              <a:rPr lang="en" sz="1100">
                <a:solidFill>
                  <a:srgbClr val="292929"/>
                </a:solidFill>
              </a:rPr>
              <a:t>We f</a:t>
            </a:r>
            <a:r>
              <a:rPr lang="en" sz="1100">
                <a:solidFill>
                  <a:srgbClr val="292929"/>
                </a:solidFill>
              </a:rPr>
              <a:t>irst select the landing outcome, use the count function on the * variable (which is for the entire table)  to sum all the number from the row  and then we put both of the date and the * variable in the variable COUNT from the SPACEXTBL</a:t>
            </a:r>
            <a:endParaRPr sz="1100">
              <a:solidFill>
                <a:srgbClr val="292929"/>
              </a:solidFill>
            </a:endParaRPr>
          </a:p>
          <a:p>
            <a:pPr indent="0" lvl="0" marL="457200" marR="0" rtl="0" algn="l">
              <a:lnSpc>
                <a:spcPct val="100000"/>
              </a:lnSpc>
              <a:spcBef>
                <a:spcPts val="0"/>
              </a:spcBef>
              <a:spcAft>
                <a:spcPts val="0"/>
              </a:spcAft>
              <a:buNone/>
            </a:pPr>
            <a:r>
              <a:t/>
            </a:r>
            <a:endParaRPr sz="1100">
              <a:solidFill>
                <a:srgbClr val="292929"/>
              </a:solidFill>
            </a:endParaRPr>
          </a:p>
          <a:p>
            <a:pPr indent="-146050" lvl="0" marL="177800" marR="0" rtl="0" algn="l">
              <a:lnSpc>
                <a:spcPct val="100000"/>
              </a:lnSpc>
              <a:spcBef>
                <a:spcPts val="0"/>
              </a:spcBef>
              <a:spcAft>
                <a:spcPts val="0"/>
              </a:spcAft>
              <a:buClr>
                <a:srgbClr val="292929"/>
              </a:buClr>
              <a:buSzPts val="1100"/>
              <a:buChar char="•"/>
            </a:pPr>
            <a:r>
              <a:rPr lang="en" sz="1100">
                <a:solidFill>
                  <a:srgbClr val="292929"/>
                </a:solidFill>
              </a:rPr>
              <a:t>We use the BETWEEN function on the date to select between 2010-06-04 and 2017-03-20 </a:t>
            </a:r>
            <a:endParaRPr sz="1100">
              <a:solidFill>
                <a:srgbClr val="292929"/>
              </a:solidFill>
            </a:endParaRPr>
          </a:p>
          <a:p>
            <a:pPr indent="0" lvl="0" marL="457200" marR="0" rtl="0" algn="l">
              <a:lnSpc>
                <a:spcPct val="100000"/>
              </a:lnSpc>
              <a:spcBef>
                <a:spcPts val="0"/>
              </a:spcBef>
              <a:spcAft>
                <a:spcPts val="0"/>
              </a:spcAft>
              <a:buNone/>
            </a:pPr>
            <a:r>
              <a:t/>
            </a:r>
            <a:endParaRPr sz="1100">
              <a:solidFill>
                <a:srgbClr val="292929"/>
              </a:solidFill>
            </a:endParaRPr>
          </a:p>
          <a:p>
            <a:pPr indent="-152400" lvl="0" marL="177800" marR="0" rtl="0" algn="l">
              <a:lnSpc>
                <a:spcPct val="100000"/>
              </a:lnSpc>
              <a:spcBef>
                <a:spcPts val="0"/>
              </a:spcBef>
              <a:spcAft>
                <a:spcPts val="0"/>
              </a:spcAft>
              <a:buClr>
                <a:srgbClr val="292929"/>
              </a:buClr>
              <a:buSzPts val="1200"/>
              <a:buChar char="•"/>
            </a:pPr>
            <a:r>
              <a:rPr lang="en" sz="1200">
                <a:solidFill>
                  <a:srgbClr val="292929"/>
                </a:solidFill>
              </a:rPr>
              <a:t>And then we group by landing outcome in which is used to group and count the number of landing outcome and then finally we use the order by function on our count variable to see the types of landing outcome from success, failure, and precluded and controlled and uncontrolled</a:t>
            </a:r>
            <a:endParaRPr sz="1200">
              <a:solidFill>
                <a:srgbClr val="292929"/>
              </a:solidFill>
            </a:endParaRPr>
          </a:p>
          <a:p>
            <a:pPr indent="0" lvl="0" marL="457200" marR="0" rtl="0" algn="l">
              <a:lnSpc>
                <a:spcPct val="100000"/>
              </a:lnSpc>
              <a:spcBef>
                <a:spcPts val="0"/>
              </a:spcBef>
              <a:spcAft>
                <a:spcPts val="0"/>
              </a:spcAft>
              <a:buNone/>
            </a:pPr>
            <a:r>
              <a:t/>
            </a:r>
            <a:endParaRPr sz="1200">
              <a:solidFill>
                <a:srgbClr val="292929"/>
              </a:solidFill>
            </a:endParaRPr>
          </a:p>
          <a:p>
            <a:pPr indent="-152400" lvl="0" marL="177800" marR="0" rtl="0" algn="l">
              <a:lnSpc>
                <a:spcPct val="100000"/>
              </a:lnSpc>
              <a:spcBef>
                <a:spcPts val="0"/>
              </a:spcBef>
              <a:spcAft>
                <a:spcPts val="0"/>
              </a:spcAft>
              <a:buClr>
                <a:srgbClr val="292929"/>
              </a:buClr>
              <a:buSzPts val="1200"/>
              <a:buChar char="•"/>
            </a:pPr>
            <a:r>
              <a:rPr lang="en" sz="1200">
                <a:solidFill>
                  <a:srgbClr val="292929"/>
                </a:solidFill>
              </a:rPr>
              <a:t>As a result, we can see the number of landing outcome that are successful, failed or is being precluded at the moment</a:t>
            </a:r>
            <a:endParaRPr sz="1200">
              <a:solidFill>
                <a:srgbClr val="292929"/>
              </a:solidFill>
            </a:endParaRPr>
          </a:p>
          <a:p>
            <a:pPr indent="0" lvl="0" marL="457200" marR="0" rtl="0" algn="l">
              <a:lnSpc>
                <a:spcPct val="100000"/>
              </a:lnSpc>
              <a:spcBef>
                <a:spcPts val="0"/>
              </a:spcBef>
              <a:spcAft>
                <a:spcPts val="0"/>
              </a:spcAft>
              <a:buNone/>
            </a:pPr>
            <a:r>
              <a:t/>
            </a:r>
            <a:endParaRPr sz="1200">
              <a:solidFill>
                <a:srgbClr val="292929"/>
              </a:solidFill>
            </a:endParaRPr>
          </a:p>
          <a:p>
            <a:pPr indent="-152400" lvl="0" marL="177800" marR="0" rtl="0" algn="l">
              <a:lnSpc>
                <a:spcPct val="100000"/>
              </a:lnSpc>
              <a:spcBef>
                <a:spcPts val="0"/>
              </a:spcBef>
              <a:spcAft>
                <a:spcPts val="0"/>
              </a:spcAft>
              <a:buClr>
                <a:srgbClr val="292929"/>
              </a:buClr>
              <a:buSzPts val="1200"/>
              <a:buChar char="•"/>
            </a:pPr>
            <a:r>
              <a:rPr lang="en" sz="1200">
                <a:solidFill>
                  <a:srgbClr val="292929"/>
                </a:solidFill>
              </a:rPr>
              <a:t>Github link: </a:t>
            </a:r>
            <a:r>
              <a:rPr lang="en" sz="1200" u="sng">
                <a:solidFill>
                  <a:schemeClr val="hlink"/>
                </a:solidFill>
                <a:hlinkClick r:id="rId4"/>
              </a:rPr>
              <a:t>https://github.com/chanboribou/Applied-Data-Science-Capstone/blob/main/SpaceX%20SQL.ipynb</a:t>
            </a:r>
            <a:endParaRPr sz="1200">
              <a:solidFill>
                <a:srgbClr val="292929"/>
              </a:solidFill>
            </a:endParaRPr>
          </a:p>
        </p:txBody>
      </p:sp>
      <p:sp>
        <p:nvSpPr>
          <p:cNvPr id="414" name="Google Shape;414;p6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Rank Landing Outcomes Between 2010-06-04 and 2017-03-20</a:t>
            </a:r>
            <a:endParaRPr sz="1100"/>
          </a:p>
        </p:txBody>
      </p:sp>
      <p:pic>
        <p:nvPicPr>
          <p:cNvPr id="415" name="Google Shape;415;p65"/>
          <p:cNvPicPr preferRelativeResize="0"/>
          <p:nvPr/>
        </p:nvPicPr>
        <p:blipFill>
          <a:blip r:embed="rId5">
            <a:alphaModFix/>
          </a:blip>
          <a:stretch>
            <a:fillRect/>
          </a:stretch>
        </p:blipFill>
        <p:spPr>
          <a:xfrm>
            <a:off x="5249400" y="1312075"/>
            <a:ext cx="3107450" cy="3602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30"/>
          <p:cNvSpPr txBox="1"/>
          <p:nvPr/>
        </p:nvSpPr>
        <p:spPr>
          <a:xfrm>
            <a:off x="621051" y="403988"/>
            <a:ext cx="7897586"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Introduction</a:t>
            </a:r>
            <a:endParaRPr sz="3000">
              <a:solidFill>
                <a:srgbClr val="0B49CB"/>
              </a:solidFill>
              <a:latin typeface="IBM Plex Mono SemiBold"/>
              <a:ea typeface="IBM Plex Mono SemiBold"/>
              <a:cs typeface="IBM Plex Mono SemiBold"/>
              <a:sym typeface="IBM Plex Mono SemiBold"/>
            </a:endParaRPr>
          </a:p>
        </p:txBody>
      </p:sp>
      <p:sp>
        <p:nvSpPr>
          <p:cNvPr id="147" name="Google Shape;147;p30"/>
          <p:cNvSpPr txBox="1"/>
          <p:nvPr/>
        </p:nvSpPr>
        <p:spPr>
          <a:xfrm>
            <a:off x="719023" y="1212686"/>
            <a:ext cx="7795435" cy="2148647"/>
          </a:xfrm>
          <a:prstGeom prst="rect">
            <a:avLst/>
          </a:prstGeom>
          <a:noFill/>
          <a:ln>
            <a:noFill/>
          </a:ln>
        </p:spPr>
        <p:txBody>
          <a:bodyPr anchorCtr="0" anchor="t" bIns="34275" lIns="68575" spcFirstLastPara="1" rIns="68575" wrap="square" tIns="34275">
            <a:noAutofit/>
          </a:bodyPr>
          <a:lstStyle/>
          <a:p>
            <a:pPr indent="-196850" lvl="0" marL="177800" marR="0" rtl="0" algn="l">
              <a:lnSpc>
                <a:spcPct val="90000"/>
              </a:lnSpc>
              <a:spcBef>
                <a:spcPts val="0"/>
              </a:spcBef>
              <a:spcAft>
                <a:spcPts val="0"/>
              </a:spcAft>
              <a:buClr>
                <a:srgbClr val="292929"/>
              </a:buClr>
              <a:buSzPts val="1500"/>
              <a:buFont typeface="Arial"/>
              <a:buChar char="•"/>
            </a:pPr>
            <a:r>
              <a:rPr b="1" lang="en" sz="1500" u="sng">
                <a:solidFill>
                  <a:srgbClr val="292929"/>
                </a:solidFill>
                <a:latin typeface="Arial"/>
                <a:ea typeface="Arial"/>
                <a:cs typeface="Arial"/>
                <a:sym typeface="Arial"/>
              </a:rPr>
              <a:t>Project Background and Context</a:t>
            </a:r>
            <a:endParaRPr/>
          </a:p>
          <a:p>
            <a:pPr indent="-196850" lvl="1" marL="520700" marR="0" rtl="0" algn="l">
              <a:lnSpc>
                <a:spcPct val="90000"/>
              </a:lnSpc>
              <a:spcBef>
                <a:spcPts val="1100"/>
              </a:spcBef>
              <a:spcAft>
                <a:spcPts val="0"/>
              </a:spcAft>
              <a:buClr>
                <a:srgbClr val="292929"/>
              </a:buClr>
              <a:buSzPts val="1500"/>
              <a:buFont typeface="Courier New"/>
              <a:buChar char="o"/>
            </a:pPr>
            <a:r>
              <a:rPr b="0" i="0" lang="en" sz="1500" u="none" cap="none" strike="noStrike">
                <a:solidFill>
                  <a:srgbClr val="292929"/>
                </a:solidFill>
                <a:latin typeface="Arial"/>
                <a:ea typeface="Arial"/>
                <a:cs typeface="Arial"/>
                <a:sym typeface="Arial"/>
              </a:rPr>
              <a:t>SpaceX is planning to launch a new rocket called SpaceX Falcon 9 which its price is relatively cheaper compared to other company that has a higher cost (165 million dollars) and can also be reused on the first stage </a:t>
            </a:r>
            <a:endParaRPr/>
          </a:p>
          <a:p>
            <a:pPr indent="-196850" lvl="1" marL="520700" marR="0" rtl="0" algn="l">
              <a:lnSpc>
                <a:spcPct val="90000"/>
              </a:lnSpc>
              <a:spcBef>
                <a:spcPts val="1100"/>
              </a:spcBef>
              <a:spcAft>
                <a:spcPts val="0"/>
              </a:spcAft>
              <a:buClr>
                <a:srgbClr val="292929"/>
              </a:buClr>
              <a:buSzPts val="1500"/>
              <a:buFont typeface="Courier New"/>
              <a:buChar char="o"/>
            </a:pPr>
            <a:r>
              <a:rPr b="0" i="0" lang="en" sz="1500" u="none" cap="none" strike="noStrike">
                <a:solidFill>
                  <a:srgbClr val="292929"/>
                </a:solidFill>
                <a:latin typeface="Arial"/>
                <a:ea typeface="Arial"/>
                <a:cs typeface="Arial"/>
                <a:sym typeface="Arial"/>
              </a:rPr>
              <a:t>The prediction of a successful rocket launch can be depended on various factors such as the rocket's engineering process, the mission parameters (the factors contributing to the launch), etc.</a:t>
            </a:r>
            <a:endParaRPr b="0" i="0" sz="1500" u="none" cap="none" strike="noStrike">
              <a:solidFill>
                <a:srgbClr val="292929"/>
              </a:solidFill>
              <a:latin typeface="IBM Plex Mono"/>
              <a:ea typeface="IBM Plex Mono"/>
              <a:cs typeface="IBM Plex Mono"/>
              <a:sym typeface="IBM Plex Mono"/>
            </a:endParaRPr>
          </a:p>
          <a:p>
            <a:pPr indent="-196850" lvl="1" marL="520700" marR="0" rtl="0" algn="l">
              <a:lnSpc>
                <a:spcPct val="90000"/>
              </a:lnSpc>
              <a:spcBef>
                <a:spcPts val="1100"/>
              </a:spcBef>
              <a:spcAft>
                <a:spcPts val="0"/>
              </a:spcAft>
              <a:buClr>
                <a:srgbClr val="292929"/>
              </a:buClr>
              <a:buSzPts val="1500"/>
              <a:buFont typeface="Courier New"/>
              <a:buChar char="o"/>
            </a:pPr>
            <a:r>
              <a:rPr b="0" i="0" lang="en" sz="1500" u="none" cap="none" strike="noStrike">
                <a:solidFill>
                  <a:srgbClr val="292929"/>
                </a:solidFill>
                <a:latin typeface="Arial"/>
                <a:ea typeface="Arial"/>
                <a:cs typeface="Arial"/>
                <a:sym typeface="Arial"/>
              </a:rPr>
              <a:t>Space Y is competing against SpaceX by gathering information on the SpaceX Falcon 9 Launching Stage in order to determine the price of each launch and using machine learning algorithms to predict if SpaceX will continue to use the first stage</a:t>
            </a:r>
            <a:endParaRPr/>
          </a:p>
          <a:p>
            <a:pPr indent="-196850" lvl="0" marL="177800" marR="0" rtl="0" algn="l">
              <a:lnSpc>
                <a:spcPct val="90000"/>
              </a:lnSpc>
              <a:spcBef>
                <a:spcPts val="1100"/>
              </a:spcBef>
              <a:spcAft>
                <a:spcPts val="0"/>
              </a:spcAft>
              <a:buClr>
                <a:srgbClr val="292929"/>
              </a:buClr>
              <a:buSzPts val="1500"/>
              <a:buFont typeface="Arial"/>
              <a:buChar char="•"/>
            </a:pPr>
            <a:r>
              <a:rPr b="1" lang="en" sz="1500" u="sng">
                <a:solidFill>
                  <a:srgbClr val="292929"/>
                </a:solidFill>
                <a:latin typeface="Arial"/>
                <a:ea typeface="Arial"/>
                <a:cs typeface="Arial"/>
                <a:sym typeface="Arial"/>
              </a:rPr>
              <a:t>Problems you want to find answers</a:t>
            </a:r>
            <a:endParaRPr/>
          </a:p>
          <a:p>
            <a:pPr indent="-196850" lvl="1" marL="520700" marR="0" rtl="0" algn="l">
              <a:lnSpc>
                <a:spcPct val="90000"/>
              </a:lnSpc>
              <a:spcBef>
                <a:spcPts val="1100"/>
              </a:spcBef>
              <a:spcAft>
                <a:spcPts val="0"/>
              </a:spcAft>
              <a:buClr>
                <a:srgbClr val="292929"/>
              </a:buClr>
              <a:buSzPts val="1500"/>
              <a:buFont typeface="Courier New"/>
              <a:buChar char="o"/>
            </a:pPr>
            <a:r>
              <a:rPr b="0" i="0" lang="en" sz="1500" u="none" cap="none" strike="noStrike">
                <a:solidFill>
                  <a:srgbClr val="292929"/>
                </a:solidFill>
                <a:latin typeface="Arial"/>
                <a:ea typeface="Arial"/>
                <a:cs typeface="Arial"/>
                <a:sym typeface="Arial"/>
              </a:rPr>
              <a:t>Predict whether or not SpaceX Falcon 9 will be reused on the first stage</a:t>
            </a:r>
            <a:endParaRPr sz="1500">
              <a:solidFill>
                <a:srgbClr val="292929"/>
              </a:solidFill>
            </a:endParaRPr>
          </a:p>
          <a:p>
            <a:pPr indent="-196850" lvl="1" marL="520700" marR="0" rtl="0" algn="l">
              <a:lnSpc>
                <a:spcPct val="90000"/>
              </a:lnSpc>
              <a:spcBef>
                <a:spcPts val="1100"/>
              </a:spcBef>
              <a:spcAft>
                <a:spcPts val="0"/>
              </a:spcAft>
              <a:buClr>
                <a:srgbClr val="292929"/>
              </a:buClr>
              <a:buSzPts val="1500"/>
              <a:buFont typeface="Courier New"/>
              <a:buChar char="o"/>
            </a:pPr>
            <a:r>
              <a:rPr b="0" i="0" lang="en" sz="1500" u="none" cap="none" strike="noStrike">
                <a:solidFill>
                  <a:srgbClr val="292929"/>
                </a:solidFill>
                <a:latin typeface="Arial"/>
                <a:ea typeface="Arial"/>
                <a:cs typeface="Arial"/>
                <a:sym typeface="Arial"/>
              </a:rPr>
              <a:t>Determining the cost of the launch</a:t>
            </a:r>
            <a:endParaRPr/>
          </a:p>
          <a:p>
            <a:pPr indent="0" lvl="1" marL="342900" marR="0" rtl="0" algn="l">
              <a:lnSpc>
                <a:spcPct val="90000"/>
              </a:lnSpc>
              <a:spcBef>
                <a:spcPts val="1100"/>
              </a:spcBef>
              <a:spcAft>
                <a:spcPts val="0"/>
              </a:spcAft>
              <a:buClr>
                <a:srgbClr val="0070C0"/>
              </a:buClr>
              <a:buSzPts val="1400"/>
              <a:buFont typeface="Arial"/>
              <a:buNone/>
            </a:pPr>
            <a:r>
              <a:t/>
            </a:r>
            <a:endParaRPr b="0" i="0" sz="1400" u="none" cap="none" strike="noStrike">
              <a:solidFill>
                <a:srgbClr val="292929"/>
              </a:solidFill>
              <a:latin typeface="Arial"/>
              <a:ea typeface="Arial"/>
              <a:cs typeface="Arial"/>
              <a:sym typeface="Arial"/>
            </a:endParaRPr>
          </a:p>
          <a:p>
            <a:pPr indent="-88900" lvl="1" marL="520700" marR="0" rtl="0" algn="l">
              <a:lnSpc>
                <a:spcPct val="90000"/>
              </a:lnSpc>
              <a:spcBef>
                <a:spcPts val="1100"/>
              </a:spcBef>
              <a:spcAft>
                <a:spcPts val="0"/>
              </a:spcAft>
              <a:buClr>
                <a:srgbClr val="0070C0"/>
              </a:buClr>
              <a:buSzPts val="1400"/>
              <a:buFont typeface="Courier New"/>
              <a:buNone/>
            </a:pPr>
            <a:r>
              <a:t/>
            </a:r>
            <a:endParaRPr b="0" i="0" sz="1400" u="none" cap="none" strike="noStrike">
              <a:solidFill>
                <a:srgbClr val="292929"/>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66"/>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3</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67"/>
          <p:cNvSpPr txBox="1"/>
          <p:nvPr>
            <p:ph idx="1" type="body"/>
          </p:nvPr>
        </p:nvSpPr>
        <p:spPr>
          <a:xfrm>
            <a:off x="1033525" y="3393300"/>
            <a:ext cx="6835500" cy="1674000"/>
          </a:xfrm>
          <a:prstGeom prst="rect">
            <a:avLst/>
          </a:prstGeom>
          <a:noFill/>
          <a:ln>
            <a:noFill/>
          </a:ln>
        </p:spPr>
        <p:txBody>
          <a:bodyPr anchorCtr="0" anchor="t" bIns="34275" lIns="68575" spcFirstLastPara="1" rIns="68575" wrap="square" tIns="34275">
            <a:normAutofit fontScale="70000" lnSpcReduction="10000"/>
          </a:bodyPr>
          <a:lstStyle/>
          <a:p>
            <a:pPr indent="-133985" lvl="0" marL="177800" marR="0" rtl="0" algn="l">
              <a:lnSpc>
                <a:spcPct val="100000"/>
              </a:lnSpc>
              <a:spcBef>
                <a:spcPts val="1100"/>
              </a:spcBef>
              <a:spcAft>
                <a:spcPts val="0"/>
              </a:spcAft>
              <a:buClr>
                <a:srgbClr val="292929"/>
              </a:buClr>
              <a:buSzPct val="100000"/>
              <a:buFont typeface="Arial"/>
              <a:buChar char="•"/>
            </a:pPr>
            <a:r>
              <a:rPr lang="en" sz="1300">
                <a:solidFill>
                  <a:srgbClr val="292929"/>
                </a:solidFill>
              </a:rPr>
              <a:t>In this map, we can see that there are</a:t>
            </a:r>
            <a:r>
              <a:rPr lang="en" sz="1300" u="sng">
                <a:solidFill>
                  <a:srgbClr val="292929"/>
                </a:solidFill>
              </a:rPr>
              <a:t> four launch sites</a:t>
            </a:r>
            <a:r>
              <a:rPr lang="en" sz="1300">
                <a:solidFill>
                  <a:srgbClr val="292929"/>
                </a:solidFill>
              </a:rPr>
              <a:t> where the SpaceX Falcon 9 was launched marked as a red circle using the folium marker and folium circle functions such as:</a:t>
            </a:r>
            <a:endParaRPr sz="1300"/>
          </a:p>
          <a:p>
            <a:pPr indent="-286385" lvl="1" marL="914400" marR="0" rtl="0" algn="l">
              <a:lnSpc>
                <a:spcPct val="100000"/>
              </a:lnSpc>
              <a:spcBef>
                <a:spcPts val="1100"/>
              </a:spcBef>
              <a:spcAft>
                <a:spcPts val="0"/>
              </a:spcAft>
              <a:buSzPct val="100000"/>
              <a:buChar char="○"/>
            </a:pPr>
            <a:r>
              <a:rPr b="1" lang="en" sz="1300"/>
              <a:t>VAFB SLC-4E</a:t>
            </a:r>
            <a:endParaRPr b="1" sz="1300"/>
          </a:p>
          <a:p>
            <a:pPr indent="-286385" lvl="1" marL="914400" marR="0" rtl="0" algn="l">
              <a:lnSpc>
                <a:spcPct val="100000"/>
              </a:lnSpc>
              <a:spcBef>
                <a:spcPts val="1100"/>
              </a:spcBef>
              <a:spcAft>
                <a:spcPts val="0"/>
              </a:spcAft>
              <a:buSzPct val="100000"/>
              <a:buChar char="○"/>
            </a:pPr>
            <a:r>
              <a:rPr b="1" lang="en" sz="1300"/>
              <a:t>KSC LC-39A</a:t>
            </a:r>
            <a:endParaRPr b="1" sz="1300"/>
          </a:p>
          <a:p>
            <a:pPr indent="-286385" lvl="1" marL="914400" marR="0" rtl="0" algn="l">
              <a:lnSpc>
                <a:spcPct val="100000"/>
              </a:lnSpc>
              <a:spcBef>
                <a:spcPts val="1100"/>
              </a:spcBef>
              <a:spcAft>
                <a:spcPts val="0"/>
              </a:spcAft>
              <a:buSzPct val="100000"/>
              <a:buChar char="○"/>
            </a:pPr>
            <a:r>
              <a:rPr b="1" lang="en" sz="1300"/>
              <a:t>CCAFS SLC-40</a:t>
            </a:r>
            <a:endParaRPr b="1" sz="1300"/>
          </a:p>
          <a:p>
            <a:pPr indent="-286385" lvl="1" marL="914400" marR="0" rtl="0" algn="l">
              <a:lnSpc>
                <a:spcPct val="100000"/>
              </a:lnSpc>
              <a:spcBef>
                <a:spcPts val="1100"/>
              </a:spcBef>
              <a:spcAft>
                <a:spcPts val="0"/>
              </a:spcAft>
              <a:buSzPct val="100000"/>
              <a:buChar char="○"/>
            </a:pPr>
            <a:r>
              <a:rPr b="1" lang="en" sz="1300"/>
              <a:t>CCAFS LC-40</a:t>
            </a:r>
            <a:endParaRPr b="1" sz="1300"/>
          </a:p>
          <a:p>
            <a:pPr indent="-286385" lvl="0" marL="457200" marR="0" rtl="0" algn="l">
              <a:lnSpc>
                <a:spcPct val="100000"/>
              </a:lnSpc>
              <a:spcBef>
                <a:spcPts val="1100"/>
              </a:spcBef>
              <a:spcAft>
                <a:spcPts val="0"/>
              </a:spcAft>
              <a:buSzPct val="100000"/>
              <a:buChar char="•"/>
            </a:pPr>
            <a:r>
              <a:rPr b="1" lang="en" sz="1300"/>
              <a:t>Github link: </a:t>
            </a:r>
            <a:r>
              <a:rPr b="1" lang="en" sz="1300" u="sng">
                <a:solidFill>
                  <a:schemeClr val="hlink"/>
                </a:solidFill>
                <a:hlinkClick r:id="rId4"/>
              </a:rPr>
              <a:t>https://github.com/chanboribou/Applied-Data-Science-Capstone/blob/main/SpaceX%20Folium.ipynb</a:t>
            </a:r>
            <a:endParaRPr b="1" sz="1300"/>
          </a:p>
        </p:txBody>
      </p:sp>
      <p:sp>
        <p:nvSpPr>
          <p:cNvPr id="426" name="Google Shape;426;p6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lnSpcReduction="20000"/>
          </a:bodyPr>
          <a:lstStyle/>
          <a:p>
            <a:pPr indent="0" lvl="0" marL="0" marR="0" rtl="0" algn="l">
              <a:lnSpc>
                <a:spcPct val="90000"/>
              </a:lnSpc>
              <a:spcBef>
                <a:spcPts val="0"/>
              </a:spcBef>
              <a:spcAft>
                <a:spcPts val="0"/>
              </a:spcAft>
              <a:buClr>
                <a:srgbClr val="0B49CB"/>
              </a:buClr>
              <a:buSzPts val="3000"/>
              <a:buFont typeface="Arial"/>
              <a:buNone/>
            </a:pPr>
            <a:r>
              <a:rPr lang="en" sz="3000">
                <a:solidFill>
                  <a:srgbClr val="0B49CB"/>
                </a:solidFill>
              </a:rPr>
              <a:t>Launch Site added on Site Map</a:t>
            </a:r>
            <a:endParaRPr sz="1100"/>
          </a:p>
        </p:txBody>
      </p:sp>
      <p:pic>
        <p:nvPicPr>
          <p:cNvPr id="427" name="Google Shape;427;p67"/>
          <p:cNvPicPr preferRelativeResize="0"/>
          <p:nvPr/>
        </p:nvPicPr>
        <p:blipFill>
          <a:blip r:embed="rId5">
            <a:alphaModFix/>
          </a:blip>
          <a:stretch>
            <a:fillRect/>
          </a:stretch>
        </p:blipFill>
        <p:spPr>
          <a:xfrm>
            <a:off x="1215764" y="1120937"/>
            <a:ext cx="5809562" cy="20712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68"/>
          <p:cNvSpPr txBox="1"/>
          <p:nvPr>
            <p:ph idx="1" type="body"/>
          </p:nvPr>
        </p:nvSpPr>
        <p:spPr>
          <a:xfrm>
            <a:off x="736575" y="3571975"/>
            <a:ext cx="7309200" cy="1260000"/>
          </a:xfrm>
          <a:prstGeom prst="rect">
            <a:avLst/>
          </a:prstGeom>
          <a:noFill/>
          <a:ln>
            <a:noFill/>
          </a:ln>
        </p:spPr>
        <p:txBody>
          <a:bodyPr anchorCtr="0" anchor="t" bIns="34275" lIns="68575" spcFirstLastPara="1" rIns="68575" wrap="square" tIns="34275">
            <a:noAutofit/>
          </a:bodyPr>
          <a:lstStyle/>
          <a:p>
            <a:pPr indent="-152448" lvl="0" marL="177800" marR="0" rtl="0" algn="l">
              <a:lnSpc>
                <a:spcPct val="100000"/>
              </a:lnSpc>
              <a:spcBef>
                <a:spcPts val="0"/>
              </a:spcBef>
              <a:spcAft>
                <a:spcPts val="0"/>
              </a:spcAft>
              <a:buClr>
                <a:srgbClr val="292929"/>
              </a:buClr>
              <a:buSzPts val="1201"/>
              <a:buFont typeface="Arial"/>
              <a:buChar char="•"/>
            </a:pPr>
            <a:r>
              <a:rPr lang="en" sz="1200">
                <a:solidFill>
                  <a:srgbClr val="292929"/>
                </a:solidFill>
              </a:rPr>
              <a:t>In these screenshot, we can see that each flight number are being added to the assigned launch site</a:t>
            </a:r>
            <a:endParaRPr sz="1200">
              <a:solidFill>
                <a:srgbClr val="292929"/>
              </a:solidFill>
            </a:endParaRPr>
          </a:p>
          <a:p>
            <a:pPr indent="0" lvl="0" marL="457200" marR="0" rtl="0" algn="l">
              <a:lnSpc>
                <a:spcPct val="100000"/>
              </a:lnSpc>
              <a:spcBef>
                <a:spcPts val="0"/>
              </a:spcBef>
              <a:spcAft>
                <a:spcPts val="0"/>
              </a:spcAft>
              <a:buSzPts val="770"/>
              <a:buNone/>
            </a:pPr>
            <a:r>
              <a:t/>
            </a:r>
            <a:endParaRPr sz="1200">
              <a:solidFill>
                <a:srgbClr val="292929"/>
              </a:solidFill>
            </a:endParaRPr>
          </a:p>
          <a:p>
            <a:pPr indent="-152448" lvl="0" marL="177800" marR="0" rtl="0" algn="l">
              <a:lnSpc>
                <a:spcPct val="100000"/>
              </a:lnSpc>
              <a:spcBef>
                <a:spcPts val="0"/>
              </a:spcBef>
              <a:spcAft>
                <a:spcPts val="0"/>
              </a:spcAft>
              <a:buClr>
                <a:srgbClr val="292929"/>
              </a:buClr>
              <a:buSzPts val="1201"/>
              <a:buChar char="•"/>
            </a:pPr>
            <a:r>
              <a:rPr lang="en" sz="1200">
                <a:solidFill>
                  <a:srgbClr val="292929"/>
                </a:solidFill>
              </a:rPr>
              <a:t>When we click on one of the yellow, red or green circle, we can see the map marker showing how many successful and failed landing outcome are there in each flight number assigned to the launch site</a:t>
            </a:r>
            <a:endParaRPr sz="1200">
              <a:solidFill>
                <a:srgbClr val="292929"/>
              </a:solidFill>
            </a:endParaRPr>
          </a:p>
          <a:p>
            <a:pPr indent="0" lvl="0" marL="457200" marR="0" rtl="0" algn="l">
              <a:lnSpc>
                <a:spcPct val="100000"/>
              </a:lnSpc>
              <a:spcBef>
                <a:spcPts val="0"/>
              </a:spcBef>
              <a:spcAft>
                <a:spcPts val="0"/>
              </a:spcAft>
              <a:buNone/>
            </a:pPr>
            <a:r>
              <a:t/>
            </a:r>
            <a:endParaRPr sz="1200">
              <a:solidFill>
                <a:srgbClr val="292929"/>
              </a:solidFill>
            </a:endParaRPr>
          </a:p>
          <a:p>
            <a:pPr indent="-152448" lvl="0" marL="177800" marR="0" rtl="0" algn="l">
              <a:lnSpc>
                <a:spcPct val="100000"/>
              </a:lnSpc>
              <a:spcBef>
                <a:spcPts val="0"/>
              </a:spcBef>
              <a:spcAft>
                <a:spcPts val="0"/>
              </a:spcAft>
              <a:buClr>
                <a:srgbClr val="292929"/>
              </a:buClr>
              <a:buSzPts val="1201"/>
              <a:buChar char="•"/>
            </a:pPr>
            <a:r>
              <a:rPr lang="en" sz="1200">
                <a:solidFill>
                  <a:srgbClr val="292929"/>
                </a:solidFill>
              </a:rPr>
              <a:t>Github Link: </a:t>
            </a:r>
            <a:r>
              <a:rPr lang="en" sz="1200" u="sng">
                <a:solidFill>
                  <a:schemeClr val="hlink"/>
                </a:solidFill>
                <a:hlinkClick r:id="rId4"/>
              </a:rPr>
              <a:t>https://github.com/chanboribou/Applied-Data-Science-Capstone/blob/main/SpaceX%20Folium.ipynb</a:t>
            </a:r>
            <a:endParaRPr sz="1200">
              <a:solidFill>
                <a:srgbClr val="292929"/>
              </a:solidFill>
            </a:endParaRPr>
          </a:p>
          <a:p>
            <a:pPr indent="-38100" lvl="0" marL="177800" marR="0" rtl="0" algn="l">
              <a:lnSpc>
                <a:spcPct val="90000"/>
              </a:lnSpc>
              <a:spcBef>
                <a:spcPts val="1100"/>
              </a:spcBef>
              <a:spcAft>
                <a:spcPts val="0"/>
              </a:spcAft>
              <a:buClr>
                <a:schemeClr val="dk1"/>
              </a:buClr>
              <a:buSzPts val="1470"/>
              <a:buFont typeface="Arial"/>
              <a:buNone/>
            </a:pPr>
            <a:r>
              <a:t/>
            </a:r>
            <a:endParaRPr sz="1270">
              <a:solidFill>
                <a:srgbClr val="292929"/>
              </a:solidFill>
              <a:latin typeface="Calibri"/>
              <a:ea typeface="Calibri"/>
              <a:cs typeface="Calibri"/>
              <a:sym typeface="Calibri"/>
            </a:endParaRPr>
          </a:p>
        </p:txBody>
      </p:sp>
      <p:sp>
        <p:nvSpPr>
          <p:cNvPr id="433" name="Google Shape;433;p68"/>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Successful and Failing Landing Outcome on each Launch Site</a:t>
            </a:r>
            <a:endParaRPr sz="1100"/>
          </a:p>
        </p:txBody>
      </p:sp>
      <p:pic>
        <p:nvPicPr>
          <p:cNvPr id="434" name="Google Shape;434;p68"/>
          <p:cNvPicPr preferRelativeResize="0"/>
          <p:nvPr/>
        </p:nvPicPr>
        <p:blipFill>
          <a:blip r:embed="rId5">
            <a:alphaModFix/>
          </a:blip>
          <a:stretch>
            <a:fillRect/>
          </a:stretch>
        </p:blipFill>
        <p:spPr>
          <a:xfrm>
            <a:off x="408875" y="1256475"/>
            <a:ext cx="5422348" cy="2088438"/>
          </a:xfrm>
          <a:prstGeom prst="rect">
            <a:avLst/>
          </a:prstGeom>
          <a:noFill/>
          <a:ln>
            <a:noFill/>
          </a:ln>
        </p:spPr>
      </p:pic>
      <p:pic>
        <p:nvPicPr>
          <p:cNvPr id="435" name="Google Shape;435;p68"/>
          <p:cNvPicPr preferRelativeResize="0"/>
          <p:nvPr/>
        </p:nvPicPr>
        <p:blipFill>
          <a:blip r:embed="rId6">
            <a:alphaModFix/>
          </a:blip>
          <a:stretch>
            <a:fillRect/>
          </a:stretch>
        </p:blipFill>
        <p:spPr>
          <a:xfrm>
            <a:off x="6112501" y="1099600"/>
            <a:ext cx="2291500" cy="2319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69"/>
          <p:cNvSpPr txBox="1"/>
          <p:nvPr>
            <p:ph idx="1" type="body"/>
          </p:nvPr>
        </p:nvSpPr>
        <p:spPr>
          <a:xfrm>
            <a:off x="577500" y="3588575"/>
            <a:ext cx="8224800" cy="1608900"/>
          </a:xfrm>
          <a:prstGeom prst="rect">
            <a:avLst/>
          </a:prstGeom>
          <a:noFill/>
          <a:ln>
            <a:noFill/>
          </a:ln>
        </p:spPr>
        <p:txBody>
          <a:bodyPr anchorCtr="0" anchor="t" bIns="34275" lIns="68575" spcFirstLastPara="1" rIns="68575" wrap="square" tIns="34275">
            <a:normAutofit fontScale="77500" lnSpcReduction="10000"/>
          </a:bodyPr>
          <a:lstStyle/>
          <a:p>
            <a:pPr indent="-159861" lvl="0" marL="177800" marR="0" rtl="0" algn="l">
              <a:lnSpc>
                <a:spcPct val="100000"/>
              </a:lnSpc>
              <a:spcBef>
                <a:spcPts val="0"/>
              </a:spcBef>
              <a:spcAft>
                <a:spcPts val="0"/>
              </a:spcAft>
              <a:buClr>
                <a:srgbClr val="292929"/>
              </a:buClr>
              <a:buSzPct val="100000"/>
              <a:buFont typeface="Arial"/>
              <a:buChar char="•"/>
            </a:pPr>
            <a:r>
              <a:rPr lang="en" sz="1700">
                <a:solidFill>
                  <a:srgbClr val="292929"/>
                </a:solidFill>
              </a:rPr>
              <a:t>In this picture, we can see the distance from the railway, highway, city and the launch site in which we </a:t>
            </a:r>
            <a:r>
              <a:rPr lang="en" sz="1700">
                <a:solidFill>
                  <a:srgbClr val="292929"/>
                </a:solidFill>
              </a:rPr>
              <a:t>activate</a:t>
            </a:r>
            <a:r>
              <a:rPr lang="en" sz="1700">
                <a:solidFill>
                  <a:srgbClr val="292929"/>
                </a:solidFill>
              </a:rPr>
              <a:t> using the site map, we can see the number of distance between them</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59861" lvl="0" marL="177800" marR="0" rtl="0" algn="l">
              <a:lnSpc>
                <a:spcPct val="100000"/>
              </a:lnSpc>
              <a:spcBef>
                <a:spcPts val="0"/>
              </a:spcBef>
              <a:spcAft>
                <a:spcPts val="0"/>
              </a:spcAft>
              <a:buClr>
                <a:srgbClr val="292929"/>
              </a:buClr>
              <a:buSzPct val="100000"/>
              <a:buChar char="•"/>
            </a:pPr>
            <a:r>
              <a:rPr lang="en" sz="1700">
                <a:solidFill>
                  <a:srgbClr val="292929"/>
                </a:solidFill>
              </a:rPr>
              <a:t>We also use folium marker to </a:t>
            </a:r>
            <a:r>
              <a:rPr lang="en" sz="1700">
                <a:solidFill>
                  <a:srgbClr val="292929"/>
                </a:solidFill>
              </a:rPr>
              <a:t>connect</a:t>
            </a:r>
            <a:r>
              <a:rPr lang="en" sz="1700">
                <a:solidFill>
                  <a:srgbClr val="292929"/>
                </a:solidFill>
              </a:rPr>
              <a:t> the line of the distance between highway and launch site, railway and launch site, and city and launch site</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59861" lvl="0" marL="177800" marR="0" rtl="0" algn="l">
              <a:lnSpc>
                <a:spcPct val="100000"/>
              </a:lnSpc>
              <a:spcBef>
                <a:spcPts val="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https://github.com/chanboribou/Applied-Data-Science-Capstone/blob/main/SpaceX%20Folium.ipynb</a:t>
            </a:r>
            <a:endParaRPr sz="1700">
              <a:solidFill>
                <a:srgbClr val="292929"/>
              </a:solidFill>
            </a:endParaRPr>
          </a:p>
        </p:txBody>
      </p:sp>
      <p:sp>
        <p:nvSpPr>
          <p:cNvPr id="441" name="Google Shape;441;p69"/>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The distance between the city, highway and railway and the launch site</a:t>
            </a:r>
            <a:endParaRPr sz="1100"/>
          </a:p>
        </p:txBody>
      </p:sp>
      <p:pic>
        <p:nvPicPr>
          <p:cNvPr id="442" name="Google Shape;442;p69"/>
          <p:cNvPicPr preferRelativeResize="0"/>
          <p:nvPr/>
        </p:nvPicPr>
        <p:blipFill rotWithShape="1">
          <a:blip r:embed="rId5">
            <a:alphaModFix/>
          </a:blip>
          <a:srcRect b="0" l="0" r="2219" t="0"/>
          <a:stretch/>
        </p:blipFill>
        <p:spPr>
          <a:xfrm>
            <a:off x="577500" y="1098013"/>
            <a:ext cx="4195723" cy="2360725"/>
          </a:xfrm>
          <a:prstGeom prst="rect">
            <a:avLst/>
          </a:prstGeom>
          <a:noFill/>
          <a:ln>
            <a:noFill/>
          </a:ln>
        </p:spPr>
      </p:pic>
      <p:pic>
        <p:nvPicPr>
          <p:cNvPr id="443" name="Google Shape;443;p69"/>
          <p:cNvPicPr preferRelativeResize="0"/>
          <p:nvPr/>
        </p:nvPicPr>
        <p:blipFill>
          <a:blip r:embed="rId6">
            <a:alphaModFix/>
          </a:blip>
          <a:stretch>
            <a:fillRect/>
          </a:stretch>
        </p:blipFill>
        <p:spPr>
          <a:xfrm>
            <a:off x="4925623" y="1096149"/>
            <a:ext cx="4065977" cy="236445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70"/>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4</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71"/>
          <p:cNvSpPr txBox="1"/>
          <p:nvPr>
            <p:ph idx="1" type="body"/>
          </p:nvPr>
        </p:nvSpPr>
        <p:spPr>
          <a:xfrm>
            <a:off x="740675" y="3342300"/>
            <a:ext cx="7309200" cy="1478100"/>
          </a:xfrm>
          <a:prstGeom prst="rect">
            <a:avLst/>
          </a:prstGeom>
          <a:noFill/>
          <a:ln>
            <a:noFill/>
          </a:ln>
        </p:spPr>
        <p:txBody>
          <a:bodyPr anchorCtr="0" anchor="t" bIns="34275" lIns="68575" spcFirstLastPara="1" rIns="68575" wrap="square" tIns="34275">
            <a:normAutofit fontScale="92500" lnSpcReduction="20000"/>
          </a:bodyPr>
          <a:lstStyle/>
          <a:p>
            <a:pPr indent="-328453" lvl="0" marL="457200" marR="0" rtl="0" algn="l">
              <a:lnSpc>
                <a:spcPct val="100000"/>
              </a:lnSpc>
              <a:spcBef>
                <a:spcPts val="1100"/>
              </a:spcBef>
              <a:spcAft>
                <a:spcPts val="0"/>
              </a:spcAft>
              <a:buClr>
                <a:srgbClr val="292929"/>
              </a:buClr>
              <a:buSzPct val="100000"/>
              <a:buFont typeface="Arial"/>
              <a:buChar char="●"/>
            </a:pPr>
            <a:r>
              <a:rPr lang="en" sz="1700">
                <a:solidFill>
                  <a:srgbClr val="292929"/>
                </a:solidFill>
              </a:rPr>
              <a:t>In this Pie chart, we can see the percentage of total </a:t>
            </a:r>
            <a:r>
              <a:rPr lang="en" sz="1700">
                <a:solidFill>
                  <a:srgbClr val="292929"/>
                </a:solidFill>
              </a:rPr>
              <a:t>success</a:t>
            </a:r>
            <a:r>
              <a:rPr lang="en" sz="1700">
                <a:solidFill>
                  <a:srgbClr val="292929"/>
                </a:solidFill>
              </a:rPr>
              <a:t> launches by all sites with</a:t>
            </a:r>
            <a:endParaRPr sz="1700">
              <a:solidFill>
                <a:srgbClr val="292929"/>
              </a:solidFill>
            </a:endParaRPr>
          </a:p>
          <a:p>
            <a:pPr indent="-328453" lvl="1" marL="914400" marR="0" rtl="0" algn="l">
              <a:lnSpc>
                <a:spcPct val="100000"/>
              </a:lnSpc>
              <a:spcBef>
                <a:spcPts val="0"/>
              </a:spcBef>
              <a:spcAft>
                <a:spcPts val="0"/>
              </a:spcAft>
              <a:buClr>
                <a:srgbClr val="292929"/>
              </a:buClr>
              <a:buSzPct val="100000"/>
              <a:buChar char="○"/>
            </a:pPr>
            <a:r>
              <a:rPr lang="en" sz="1700">
                <a:solidFill>
                  <a:srgbClr val="292929"/>
                </a:solidFill>
              </a:rPr>
              <a:t>KSC LC-39A having highest total success rate by 41.7% </a:t>
            </a:r>
            <a:endParaRPr sz="1700">
              <a:solidFill>
                <a:srgbClr val="292929"/>
              </a:solidFill>
            </a:endParaRPr>
          </a:p>
          <a:p>
            <a:pPr indent="-328453" lvl="1" marL="914400" marR="0" rtl="0" algn="l">
              <a:lnSpc>
                <a:spcPct val="100000"/>
              </a:lnSpc>
              <a:spcBef>
                <a:spcPts val="0"/>
              </a:spcBef>
              <a:spcAft>
                <a:spcPts val="0"/>
              </a:spcAft>
              <a:buClr>
                <a:srgbClr val="292929"/>
              </a:buClr>
              <a:buSzPct val="100000"/>
              <a:buChar char="○"/>
            </a:pPr>
            <a:r>
              <a:rPr lang="en" sz="1700">
                <a:solidFill>
                  <a:srgbClr val="292929"/>
                </a:solidFill>
              </a:rPr>
              <a:t>CCAFS SLC-40 having lowest total success rate by 12.5%</a:t>
            </a:r>
            <a:endParaRPr sz="1700">
              <a:solidFill>
                <a:srgbClr val="292929"/>
              </a:solidFill>
            </a:endParaRPr>
          </a:p>
          <a:p>
            <a:pPr indent="-328453" lvl="0" marL="457200" marR="0" rtl="0" algn="l">
              <a:lnSpc>
                <a:spcPct val="100000"/>
              </a:lnSpc>
              <a:spcBef>
                <a:spcPts val="0"/>
              </a:spcBef>
              <a:spcAft>
                <a:spcPts val="0"/>
              </a:spcAft>
              <a:buClr>
                <a:srgbClr val="292929"/>
              </a:buClr>
              <a:buSzPct val="100000"/>
              <a:buChar char="●"/>
            </a:pPr>
            <a:r>
              <a:rPr lang="en" sz="1700">
                <a:solidFill>
                  <a:srgbClr val="292929"/>
                </a:solidFill>
              </a:rPr>
              <a:t>Github link: </a:t>
            </a:r>
            <a:r>
              <a:rPr lang="en" sz="1700" u="sng">
                <a:solidFill>
                  <a:schemeClr val="hlink"/>
                </a:solidFill>
                <a:hlinkClick r:id="rId4"/>
              </a:rPr>
              <a:t>https://github.com/chanboribou/Applied-Data-Science-Capstone/blob/main/SpaceX%20Dash%20App.py</a:t>
            </a:r>
            <a:endParaRPr sz="1700">
              <a:solidFill>
                <a:srgbClr val="292929"/>
              </a:solidFill>
            </a:endParaRPr>
          </a:p>
        </p:txBody>
      </p:sp>
      <p:sp>
        <p:nvSpPr>
          <p:cNvPr id="454" name="Google Shape;454;p71"/>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Pie Charts of Success Launches from All Launch Site</a:t>
            </a:r>
            <a:endParaRPr sz="1100"/>
          </a:p>
        </p:txBody>
      </p:sp>
      <p:pic>
        <p:nvPicPr>
          <p:cNvPr id="455" name="Google Shape;455;p71"/>
          <p:cNvPicPr preferRelativeResize="0"/>
          <p:nvPr/>
        </p:nvPicPr>
        <p:blipFill>
          <a:blip r:embed="rId5">
            <a:alphaModFix/>
          </a:blip>
          <a:stretch>
            <a:fillRect/>
          </a:stretch>
        </p:blipFill>
        <p:spPr>
          <a:xfrm>
            <a:off x="152400" y="1120574"/>
            <a:ext cx="8839201" cy="200259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72"/>
          <p:cNvSpPr txBox="1"/>
          <p:nvPr>
            <p:ph idx="1" type="body"/>
          </p:nvPr>
        </p:nvSpPr>
        <p:spPr>
          <a:xfrm>
            <a:off x="564000" y="3480800"/>
            <a:ext cx="7913700" cy="1339500"/>
          </a:xfrm>
          <a:prstGeom prst="rect">
            <a:avLst/>
          </a:prstGeom>
          <a:noFill/>
          <a:ln>
            <a:noFill/>
          </a:ln>
        </p:spPr>
        <p:txBody>
          <a:bodyPr anchorCtr="0" anchor="t" bIns="34275" lIns="68575" spcFirstLastPara="1" rIns="68575" wrap="square" tIns="34275">
            <a:normAutofit lnSpcReduction="20000"/>
          </a:bodyPr>
          <a:lstStyle/>
          <a:p>
            <a:pPr indent="-184150" lvl="0" marL="177800" marR="0" rtl="0" algn="l">
              <a:lnSpc>
                <a:spcPct val="100000"/>
              </a:lnSpc>
              <a:spcBef>
                <a:spcPts val="0"/>
              </a:spcBef>
              <a:spcAft>
                <a:spcPts val="0"/>
              </a:spcAft>
              <a:buClr>
                <a:srgbClr val="292929"/>
              </a:buClr>
              <a:buSzPts val="1700"/>
              <a:buFont typeface="Arial"/>
              <a:buChar char="•"/>
            </a:pPr>
            <a:r>
              <a:rPr lang="en" sz="1700">
                <a:solidFill>
                  <a:srgbClr val="292929"/>
                </a:solidFill>
              </a:rPr>
              <a:t>This pie chart shows 73.1% of the successful landing outcome compared to the 26.9% which shows failed landing outcome (the purple is supposed to represent 1, the red is supposed to represent 0, ignore the error column) </a:t>
            </a:r>
            <a:endParaRPr sz="1700">
              <a:solidFill>
                <a:srgbClr val="292929"/>
              </a:solidFill>
            </a:endParaRPr>
          </a:p>
          <a:p>
            <a:pPr indent="-184150" lvl="0" marL="177800" marR="0" rtl="0" algn="l">
              <a:lnSpc>
                <a:spcPct val="100000"/>
              </a:lnSpc>
              <a:spcBef>
                <a:spcPts val="0"/>
              </a:spcBef>
              <a:spcAft>
                <a:spcPts val="0"/>
              </a:spcAft>
              <a:buClr>
                <a:srgbClr val="292929"/>
              </a:buClr>
              <a:buSzPts val="1700"/>
              <a:buChar char="•"/>
            </a:pPr>
            <a:r>
              <a:rPr lang="en" sz="1700">
                <a:solidFill>
                  <a:srgbClr val="292929"/>
                </a:solidFill>
              </a:rPr>
              <a:t>Github link </a:t>
            </a:r>
            <a:r>
              <a:rPr lang="en" sz="1700" u="sng">
                <a:solidFill>
                  <a:schemeClr val="hlink"/>
                </a:solidFill>
                <a:hlinkClick r:id="rId4"/>
              </a:rPr>
              <a:t>https://github.com/chanboribou/Applied-Data-Science-Capstone/blob/main/SpaceX%20Dash%20App.py</a:t>
            </a:r>
            <a:endParaRPr sz="1700">
              <a:solidFill>
                <a:srgbClr val="292929"/>
              </a:solidFill>
            </a:endParaRPr>
          </a:p>
        </p:txBody>
      </p:sp>
      <p:sp>
        <p:nvSpPr>
          <p:cNvPr id="461" name="Google Shape;461;p7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85000" lnSpcReduction="1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Percentage of Success Launches by CCAFS LC-40</a:t>
            </a:r>
            <a:endParaRPr sz="1100"/>
          </a:p>
        </p:txBody>
      </p:sp>
      <p:pic>
        <p:nvPicPr>
          <p:cNvPr id="462" name="Google Shape;462;p72"/>
          <p:cNvPicPr preferRelativeResize="0"/>
          <p:nvPr/>
        </p:nvPicPr>
        <p:blipFill>
          <a:blip r:embed="rId5">
            <a:alphaModFix/>
          </a:blip>
          <a:stretch>
            <a:fillRect/>
          </a:stretch>
        </p:blipFill>
        <p:spPr>
          <a:xfrm>
            <a:off x="152400" y="1162399"/>
            <a:ext cx="8839197" cy="185890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73"/>
          <p:cNvSpPr txBox="1"/>
          <p:nvPr>
            <p:ph idx="1" type="body"/>
          </p:nvPr>
        </p:nvSpPr>
        <p:spPr>
          <a:xfrm>
            <a:off x="425100" y="3527699"/>
            <a:ext cx="7811100" cy="1485900"/>
          </a:xfrm>
          <a:prstGeom prst="rect">
            <a:avLst/>
          </a:prstGeom>
          <a:noFill/>
          <a:ln>
            <a:noFill/>
          </a:ln>
        </p:spPr>
        <p:txBody>
          <a:bodyPr anchorCtr="0" anchor="t" bIns="34275" lIns="68575" spcFirstLastPara="1" rIns="68575" wrap="square" tIns="34275">
            <a:normAutofit fontScale="92500" lnSpcReduction="20000"/>
          </a:bodyPr>
          <a:lstStyle/>
          <a:p>
            <a:pPr indent="-193675" lvl="0" marL="177800" marR="0" rtl="0" algn="l">
              <a:lnSpc>
                <a:spcPct val="100000"/>
              </a:lnSpc>
              <a:spcBef>
                <a:spcPts val="0"/>
              </a:spcBef>
              <a:spcAft>
                <a:spcPts val="0"/>
              </a:spcAft>
              <a:buClr>
                <a:srgbClr val="292929"/>
              </a:buClr>
              <a:buSzPct val="100000"/>
              <a:buFont typeface="Arial"/>
              <a:buChar char="•"/>
            </a:pPr>
            <a:r>
              <a:rPr lang="en" sz="2000">
                <a:solidFill>
                  <a:srgbClr val="292929"/>
                </a:solidFill>
              </a:rPr>
              <a:t>In this scatter plot, we can see that Payload Mass (kg) that is lower than 6000k mainly have the most successful landing site whereas the B4 from the booster version category can be applicable</a:t>
            </a:r>
            <a:endParaRPr sz="2000">
              <a:solidFill>
                <a:srgbClr val="292929"/>
              </a:solidFill>
            </a:endParaRPr>
          </a:p>
          <a:p>
            <a:pPr indent="-193675" lvl="0" marL="177800" marR="0" rtl="0" algn="l">
              <a:lnSpc>
                <a:spcPct val="100000"/>
              </a:lnSpc>
              <a:spcBef>
                <a:spcPts val="0"/>
              </a:spcBef>
              <a:spcAft>
                <a:spcPts val="0"/>
              </a:spcAft>
              <a:buClr>
                <a:srgbClr val="292929"/>
              </a:buClr>
              <a:buSzPct val="100000"/>
              <a:buChar char="•"/>
            </a:pPr>
            <a:r>
              <a:rPr lang="en" sz="2000">
                <a:solidFill>
                  <a:srgbClr val="292929"/>
                </a:solidFill>
              </a:rPr>
              <a:t>Github link: </a:t>
            </a:r>
            <a:r>
              <a:rPr lang="en" sz="2000" u="sng">
                <a:solidFill>
                  <a:schemeClr val="hlink"/>
                </a:solidFill>
                <a:hlinkClick r:id="rId4"/>
              </a:rPr>
              <a:t>https://github.com/chanboribou/Applied-Data-Science-Capstone/blob/main/SpaceX%20Dash%20App.py</a:t>
            </a:r>
            <a:endParaRPr sz="2000">
              <a:solidFill>
                <a:srgbClr val="292929"/>
              </a:solidFill>
            </a:endParaRPr>
          </a:p>
        </p:txBody>
      </p:sp>
      <p:sp>
        <p:nvSpPr>
          <p:cNvPr id="468" name="Google Shape;468;p7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rPr>
              <a:t>Correlation Between Payload and Success for All Sites</a:t>
            </a:r>
            <a:endParaRPr sz="1100"/>
          </a:p>
        </p:txBody>
      </p:sp>
      <p:pic>
        <p:nvPicPr>
          <p:cNvPr id="469" name="Google Shape;469;p73"/>
          <p:cNvPicPr preferRelativeResize="0"/>
          <p:nvPr/>
        </p:nvPicPr>
        <p:blipFill>
          <a:blip r:embed="rId5">
            <a:alphaModFix/>
          </a:blip>
          <a:stretch>
            <a:fillRect/>
          </a:stretch>
        </p:blipFill>
        <p:spPr>
          <a:xfrm>
            <a:off x="152400" y="1221712"/>
            <a:ext cx="8839197" cy="19762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74"/>
          <p:cNvSpPr txBox="1"/>
          <p:nvPr/>
        </p:nvSpPr>
        <p:spPr>
          <a:xfrm>
            <a:off x="598477" y="1897310"/>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5</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75"/>
          <p:cNvSpPr txBox="1"/>
          <p:nvPr>
            <p:ph idx="1" type="body"/>
          </p:nvPr>
        </p:nvSpPr>
        <p:spPr>
          <a:xfrm>
            <a:off x="577501" y="1191350"/>
            <a:ext cx="3282900" cy="2858700"/>
          </a:xfrm>
          <a:prstGeom prst="rect">
            <a:avLst/>
          </a:prstGeom>
          <a:noFill/>
          <a:ln>
            <a:noFill/>
          </a:ln>
        </p:spPr>
        <p:txBody>
          <a:bodyPr anchorCtr="0" anchor="t" bIns="34275" lIns="68575" spcFirstLastPara="1" rIns="68575" wrap="square" tIns="34275">
            <a:noAutofit/>
          </a:bodyPr>
          <a:lstStyle/>
          <a:p>
            <a:pPr indent="-164465" lvl="0" marL="177800" marR="0" rtl="0" algn="l">
              <a:lnSpc>
                <a:spcPct val="80000"/>
              </a:lnSpc>
              <a:spcBef>
                <a:spcPts val="0"/>
              </a:spcBef>
              <a:spcAft>
                <a:spcPts val="0"/>
              </a:spcAft>
              <a:buClr>
                <a:srgbClr val="292929"/>
              </a:buClr>
              <a:buSzPts val="1390"/>
              <a:buFont typeface="Arial"/>
              <a:buChar char="•"/>
            </a:pPr>
            <a:r>
              <a:rPr lang="en" sz="1390">
                <a:solidFill>
                  <a:srgbClr val="292929"/>
                </a:solidFill>
              </a:rPr>
              <a:t>In this bar graph, we can see the classification accuracy in the four machine learning algorithms that we have used to predict the landing outcome of SpaceX Falcon 9</a:t>
            </a:r>
            <a:endParaRPr sz="1390">
              <a:solidFill>
                <a:srgbClr val="292929"/>
              </a:solidFill>
            </a:endParaRPr>
          </a:p>
          <a:p>
            <a:pPr indent="0" lvl="0" marL="457200" marR="0" rtl="0" algn="l">
              <a:lnSpc>
                <a:spcPct val="80000"/>
              </a:lnSpc>
              <a:spcBef>
                <a:spcPts val="0"/>
              </a:spcBef>
              <a:spcAft>
                <a:spcPts val="0"/>
              </a:spcAft>
              <a:buSzPts val="770"/>
              <a:buNone/>
            </a:pPr>
            <a:r>
              <a:t/>
            </a:r>
            <a:endParaRPr sz="1390">
              <a:solidFill>
                <a:srgbClr val="292929"/>
              </a:solidFill>
            </a:endParaRPr>
          </a:p>
          <a:p>
            <a:pPr indent="-164465" lvl="0" marL="177800" marR="0" rtl="0" algn="l">
              <a:lnSpc>
                <a:spcPct val="80000"/>
              </a:lnSpc>
              <a:spcBef>
                <a:spcPts val="0"/>
              </a:spcBef>
              <a:spcAft>
                <a:spcPts val="0"/>
              </a:spcAft>
              <a:buClr>
                <a:srgbClr val="292929"/>
              </a:buClr>
              <a:buSzPts val="1390"/>
              <a:buChar char="•"/>
            </a:pPr>
            <a:r>
              <a:rPr lang="en" sz="1390">
                <a:solidFill>
                  <a:srgbClr val="292929"/>
                </a:solidFill>
              </a:rPr>
              <a:t>Out of all the four algorithms in the bar graph, the decision tree has the highest accuracy score</a:t>
            </a:r>
            <a:endParaRPr sz="1390">
              <a:solidFill>
                <a:srgbClr val="292929"/>
              </a:solidFill>
            </a:endParaRPr>
          </a:p>
          <a:p>
            <a:pPr indent="0" lvl="0" marL="457200" marR="0" rtl="0" algn="l">
              <a:lnSpc>
                <a:spcPct val="80000"/>
              </a:lnSpc>
              <a:spcBef>
                <a:spcPts val="0"/>
              </a:spcBef>
              <a:spcAft>
                <a:spcPts val="0"/>
              </a:spcAft>
              <a:buSzPts val="770"/>
              <a:buNone/>
            </a:pPr>
            <a:r>
              <a:t/>
            </a:r>
            <a:endParaRPr sz="1390">
              <a:solidFill>
                <a:srgbClr val="292929"/>
              </a:solidFill>
            </a:endParaRPr>
          </a:p>
          <a:p>
            <a:pPr indent="-164465" lvl="0" marL="177800" marR="0" rtl="0" algn="l">
              <a:lnSpc>
                <a:spcPct val="80000"/>
              </a:lnSpc>
              <a:spcBef>
                <a:spcPts val="0"/>
              </a:spcBef>
              <a:spcAft>
                <a:spcPts val="0"/>
              </a:spcAft>
              <a:buClr>
                <a:srgbClr val="292929"/>
              </a:buClr>
              <a:buSzPts val="1390"/>
              <a:buChar char="•"/>
            </a:pPr>
            <a:r>
              <a:rPr lang="en" sz="1390">
                <a:solidFill>
                  <a:srgbClr val="292929"/>
                </a:solidFill>
              </a:rPr>
              <a:t>KNN and SVM has a similar accuracy score</a:t>
            </a:r>
            <a:endParaRPr sz="1390">
              <a:solidFill>
                <a:srgbClr val="292929"/>
              </a:solidFill>
            </a:endParaRPr>
          </a:p>
          <a:p>
            <a:pPr indent="0" lvl="0" marL="457200" marR="0" rtl="0" algn="l">
              <a:lnSpc>
                <a:spcPct val="80000"/>
              </a:lnSpc>
              <a:spcBef>
                <a:spcPts val="0"/>
              </a:spcBef>
              <a:spcAft>
                <a:spcPts val="0"/>
              </a:spcAft>
              <a:buSzPts val="770"/>
              <a:buNone/>
            </a:pPr>
            <a:r>
              <a:t/>
            </a:r>
            <a:endParaRPr sz="1390">
              <a:solidFill>
                <a:srgbClr val="292929"/>
              </a:solidFill>
            </a:endParaRPr>
          </a:p>
          <a:p>
            <a:pPr indent="-164465" lvl="0" marL="177800" marR="0" rtl="0" algn="l">
              <a:lnSpc>
                <a:spcPct val="80000"/>
              </a:lnSpc>
              <a:spcBef>
                <a:spcPts val="0"/>
              </a:spcBef>
              <a:spcAft>
                <a:spcPts val="0"/>
              </a:spcAft>
              <a:buClr>
                <a:srgbClr val="292929"/>
              </a:buClr>
              <a:buSzPts val="1390"/>
              <a:buChar char="•"/>
            </a:pPr>
            <a:r>
              <a:rPr lang="en" sz="1390">
                <a:solidFill>
                  <a:srgbClr val="292929"/>
                </a:solidFill>
              </a:rPr>
              <a:t>Logistic Regression has the lowest accuracy score</a:t>
            </a:r>
            <a:endParaRPr sz="1390">
              <a:solidFill>
                <a:srgbClr val="292929"/>
              </a:solidFill>
            </a:endParaRPr>
          </a:p>
          <a:p>
            <a:pPr indent="0" lvl="0" marL="457200" marR="0" rtl="0" algn="l">
              <a:lnSpc>
                <a:spcPct val="80000"/>
              </a:lnSpc>
              <a:spcBef>
                <a:spcPts val="0"/>
              </a:spcBef>
              <a:spcAft>
                <a:spcPts val="0"/>
              </a:spcAft>
              <a:buSzPts val="770"/>
              <a:buNone/>
            </a:pPr>
            <a:r>
              <a:t/>
            </a:r>
            <a:endParaRPr sz="1390">
              <a:solidFill>
                <a:srgbClr val="292929"/>
              </a:solidFill>
            </a:endParaRPr>
          </a:p>
          <a:p>
            <a:pPr indent="-164465" lvl="0" marL="177800" marR="0" rtl="0" algn="l">
              <a:lnSpc>
                <a:spcPct val="80000"/>
              </a:lnSpc>
              <a:spcBef>
                <a:spcPts val="0"/>
              </a:spcBef>
              <a:spcAft>
                <a:spcPts val="0"/>
              </a:spcAft>
              <a:buClr>
                <a:srgbClr val="292929"/>
              </a:buClr>
              <a:buSzPts val="1390"/>
              <a:buChar char="•"/>
            </a:pPr>
            <a:r>
              <a:rPr lang="en" sz="1390">
                <a:solidFill>
                  <a:srgbClr val="292929"/>
                </a:solidFill>
              </a:rPr>
              <a:t>Github Link: </a:t>
            </a:r>
            <a:r>
              <a:rPr lang="en" sz="1390" u="sng">
                <a:solidFill>
                  <a:schemeClr val="hlink"/>
                </a:solidFill>
                <a:hlinkClick r:id="rId4"/>
              </a:rPr>
              <a:t>https://github.com/chanboribou/Applied-Data-Science-Capstone/blob/main/SpaceX%20ML%20Prediction.ipynb</a:t>
            </a:r>
            <a:endParaRPr sz="1390">
              <a:solidFill>
                <a:srgbClr val="292929"/>
              </a:solidFill>
            </a:endParaRPr>
          </a:p>
        </p:txBody>
      </p:sp>
      <p:sp>
        <p:nvSpPr>
          <p:cNvPr id="480" name="Google Shape;480;p7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Classification Accuracy</a:t>
            </a:r>
            <a:endParaRPr sz="3000">
              <a:solidFill>
                <a:srgbClr val="0B49CB"/>
              </a:solidFill>
              <a:latin typeface="IBM Plex Mono SemiBold"/>
              <a:ea typeface="IBM Plex Mono SemiBold"/>
              <a:cs typeface="IBM Plex Mono SemiBold"/>
              <a:sym typeface="IBM Plex Mono SemiBold"/>
            </a:endParaRPr>
          </a:p>
        </p:txBody>
      </p:sp>
      <p:pic>
        <p:nvPicPr>
          <p:cNvPr id="481" name="Google Shape;481;p75"/>
          <p:cNvPicPr preferRelativeResize="0"/>
          <p:nvPr/>
        </p:nvPicPr>
        <p:blipFill>
          <a:blip r:embed="rId5">
            <a:alphaModFix/>
          </a:blip>
          <a:stretch>
            <a:fillRect/>
          </a:stretch>
        </p:blipFill>
        <p:spPr>
          <a:xfrm>
            <a:off x="4087051" y="1191349"/>
            <a:ext cx="4824325" cy="33986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idx="12" type="sldNum"/>
          </p:nvPr>
        </p:nvSpPr>
        <p:spPr>
          <a:xfrm>
            <a:off x="7086600" y="4767263"/>
            <a:ext cx="2057400" cy="273844"/>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nvSpPr>
        <p:spPr>
          <a:xfrm>
            <a:off x="573985" y="2109581"/>
            <a:ext cx="793727" cy="276999"/>
          </a:xfrm>
          <a:prstGeom prst="rect">
            <a:avLst/>
          </a:prstGeom>
          <a:solidFill>
            <a:srgbClr val="0948C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1"/>
                </a:solidFill>
                <a:latin typeface="Calibri"/>
                <a:ea typeface="Calibri"/>
                <a:cs typeface="Calibri"/>
                <a:sym typeface="Calibri"/>
              </a:rPr>
              <a:t>Section 1</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76"/>
          <p:cNvSpPr txBox="1"/>
          <p:nvPr>
            <p:ph idx="12" type="sldNum"/>
          </p:nvPr>
        </p:nvSpPr>
        <p:spPr>
          <a:xfrm>
            <a:off x="6536079" y="451918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76"/>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Confusion Matrix</a:t>
            </a:r>
            <a:endParaRPr sz="3000">
              <a:solidFill>
                <a:srgbClr val="0B49CB"/>
              </a:solidFill>
              <a:latin typeface="IBM Plex Mono SemiBold"/>
              <a:ea typeface="IBM Plex Mono SemiBold"/>
              <a:cs typeface="IBM Plex Mono SemiBold"/>
              <a:sym typeface="IBM Plex Mono SemiBold"/>
            </a:endParaRPr>
          </a:p>
        </p:txBody>
      </p:sp>
      <p:pic>
        <p:nvPicPr>
          <p:cNvPr id="488" name="Google Shape;488;p76"/>
          <p:cNvPicPr preferRelativeResize="0"/>
          <p:nvPr/>
        </p:nvPicPr>
        <p:blipFill>
          <a:blip r:embed="rId4">
            <a:alphaModFix/>
          </a:blip>
          <a:stretch>
            <a:fillRect/>
          </a:stretch>
        </p:blipFill>
        <p:spPr>
          <a:xfrm>
            <a:off x="5991475" y="1081725"/>
            <a:ext cx="2320324" cy="1779700"/>
          </a:xfrm>
          <a:prstGeom prst="rect">
            <a:avLst/>
          </a:prstGeom>
          <a:noFill/>
          <a:ln>
            <a:noFill/>
          </a:ln>
        </p:spPr>
      </p:pic>
      <p:pic>
        <p:nvPicPr>
          <p:cNvPr id="489" name="Google Shape;489;p76"/>
          <p:cNvPicPr preferRelativeResize="0"/>
          <p:nvPr/>
        </p:nvPicPr>
        <p:blipFill>
          <a:blip r:embed="rId5">
            <a:alphaModFix/>
          </a:blip>
          <a:stretch>
            <a:fillRect/>
          </a:stretch>
        </p:blipFill>
        <p:spPr>
          <a:xfrm>
            <a:off x="5971050" y="3054275"/>
            <a:ext cx="2537674" cy="1995450"/>
          </a:xfrm>
          <a:prstGeom prst="rect">
            <a:avLst/>
          </a:prstGeom>
          <a:noFill/>
          <a:ln>
            <a:noFill/>
          </a:ln>
        </p:spPr>
      </p:pic>
      <p:sp>
        <p:nvSpPr>
          <p:cNvPr id="490" name="Google Shape;490;p76"/>
          <p:cNvSpPr txBox="1"/>
          <p:nvPr/>
        </p:nvSpPr>
        <p:spPr>
          <a:xfrm>
            <a:off x="738450" y="1060900"/>
            <a:ext cx="4850400" cy="753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confusion matrix for both Logistic Regression, Support Vector Machine, and K-Nearest Neighbours:</a:t>
            </a:r>
            <a:endParaRPr sz="1600"/>
          </a:p>
          <a:p>
            <a:pPr indent="-330200" lvl="1" marL="914400" rtl="0" algn="l">
              <a:spcBef>
                <a:spcPts val="0"/>
              </a:spcBef>
              <a:spcAft>
                <a:spcPts val="0"/>
              </a:spcAft>
              <a:buSzPts val="1600"/>
              <a:buChar char="○"/>
            </a:pPr>
            <a:r>
              <a:rPr lang="en" sz="1600"/>
              <a:t>True Positive - 3</a:t>
            </a:r>
            <a:endParaRPr sz="1600"/>
          </a:p>
          <a:p>
            <a:pPr indent="-330200" lvl="1" marL="914400" rtl="0" algn="l">
              <a:spcBef>
                <a:spcPts val="0"/>
              </a:spcBef>
              <a:spcAft>
                <a:spcPts val="0"/>
              </a:spcAft>
              <a:buSzPts val="1600"/>
              <a:buChar char="○"/>
            </a:pPr>
            <a:r>
              <a:rPr lang="en" sz="1600"/>
              <a:t>False Positive - 3</a:t>
            </a:r>
            <a:endParaRPr sz="1600"/>
          </a:p>
          <a:p>
            <a:pPr indent="-330200" lvl="1" marL="914400" rtl="0" algn="l">
              <a:spcBef>
                <a:spcPts val="0"/>
              </a:spcBef>
              <a:spcAft>
                <a:spcPts val="0"/>
              </a:spcAft>
              <a:buSzPts val="1600"/>
              <a:buChar char="○"/>
            </a:pPr>
            <a:r>
              <a:rPr lang="en" sz="1600"/>
              <a:t>False Negative - 0</a:t>
            </a:r>
            <a:endParaRPr sz="1600"/>
          </a:p>
          <a:p>
            <a:pPr indent="-330200" lvl="1" marL="914400" rtl="0" algn="l">
              <a:spcBef>
                <a:spcPts val="0"/>
              </a:spcBef>
              <a:spcAft>
                <a:spcPts val="0"/>
              </a:spcAft>
              <a:buSzPts val="1600"/>
              <a:buChar char="○"/>
            </a:pPr>
            <a:r>
              <a:rPr lang="en" sz="1600"/>
              <a:t>True Negative - 12</a:t>
            </a:r>
            <a:endParaRPr sz="1600"/>
          </a:p>
          <a:p>
            <a:pPr indent="-330200" lvl="0" marL="457200" rtl="0" algn="l">
              <a:spcBef>
                <a:spcPts val="0"/>
              </a:spcBef>
              <a:spcAft>
                <a:spcPts val="0"/>
              </a:spcAft>
              <a:buSzPts val="1600"/>
              <a:buChar char="●"/>
            </a:pPr>
            <a:r>
              <a:rPr lang="en" sz="1600"/>
              <a:t>The confusion matrix for Decision Trees:</a:t>
            </a:r>
            <a:endParaRPr sz="1600"/>
          </a:p>
          <a:p>
            <a:pPr indent="-330200" lvl="1" marL="914400" rtl="0" algn="l">
              <a:spcBef>
                <a:spcPts val="0"/>
              </a:spcBef>
              <a:spcAft>
                <a:spcPts val="0"/>
              </a:spcAft>
              <a:buSzPts val="1600"/>
              <a:buChar char="○"/>
            </a:pPr>
            <a:r>
              <a:rPr lang="en" sz="1600"/>
              <a:t>True Positive - 3</a:t>
            </a:r>
            <a:endParaRPr sz="1600"/>
          </a:p>
          <a:p>
            <a:pPr indent="-330200" lvl="1" marL="914400" rtl="0" algn="l">
              <a:spcBef>
                <a:spcPts val="0"/>
              </a:spcBef>
              <a:spcAft>
                <a:spcPts val="0"/>
              </a:spcAft>
              <a:buSzPts val="1600"/>
              <a:buChar char="○"/>
            </a:pPr>
            <a:r>
              <a:rPr lang="en" sz="1600"/>
              <a:t>False Positive - 3</a:t>
            </a:r>
            <a:endParaRPr sz="1600"/>
          </a:p>
          <a:p>
            <a:pPr indent="-330200" lvl="1" marL="914400" rtl="0" algn="l">
              <a:spcBef>
                <a:spcPts val="0"/>
              </a:spcBef>
              <a:spcAft>
                <a:spcPts val="0"/>
              </a:spcAft>
              <a:buSzPts val="1600"/>
              <a:buChar char="○"/>
            </a:pPr>
            <a:r>
              <a:rPr lang="en" sz="1600"/>
              <a:t>False Negative - 3</a:t>
            </a:r>
            <a:endParaRPr sz="1600"/>
          </a:p>
          <a:p>
            <a:pPr indent="-330200" lvl="1" marL="914400" rtl="0" algn="l">
              <a:spcBef>
                <a:spcPts val="0"/>
              </a:spcBef>
              <a:spcAft>
                <a:spcPts val="0"/>
              </a:spcAft>
              <a:buSzPts val="1600"/>
              <a:buChar char="○"/>
            </a:pPr>
            <a:r>
              <a:rPr lang="en" sz="1600"/>
              <a:t>True Negative - 9</a:t>
            </a:r>
            <a:endParaRPr sz="1600"/>
          </a:p>
          <a:p>
            <a:pPr indent="-330200" lvl="0" marL="457200" rtl="0" algn="l">
              <a:spcBef>
                <a:spcPts val="0"/>
              </a:spcBef>
              <a:spcAft>
                <a:spcPts val="0"/>
              </a:spcAft>
              <a:buSzPts val="1600"/>
              <a:buChar char="●"/>
            </a:pPr>
            <a:r>
              <a:rPr lang="en" sz="1600"/>
              <a:t>Github Link: </a:t>
            </a:r>
            <a:r>
              <a:rPr lang="en" sz="1600" u="sng">
                <a:solidFill>
                  <a:schemeClr val="hlink"/>
                </a:solidFill>
                <a:hlinkClick r:id="rId6"/>
              </a:rPr>
              <a:t>https://github.com/chanboribou/Applied-Data-Science-Capstone/blob/main/SpaceX%20ML%20Prediction.ipynb</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77"/>
          <p:cNvSpPr txBox="1"/>
          <p:nvPr>
            <p:ph idx="1" type="body"/>
          </p:nvPr>
        </p:nvSpPr>
        <p:spPr>
          <a:xfrm>
            <a:off x="653695" y="1406300"/>
            <a:ext cx="7344600" cy="3263400"/>
          </a:xfrm>
          <a:prstGeom prst="rect">
            <a:avLst/>
          </a:prstGeom>
          <a:noFill/>
          <a:ln>
            <a:noFill/>
          </a:ln>
        </p:spPr>
        <p:txBody>
          <a:bodyPr anchorCtr="0" anchor="t" bIns="34275" lIns="68575" spcFirstLastPara="1" rIns="68575" wrap="square" tIns="34275">
            <a:normAutofit lnSpcReduction="10000"/>
          </a:bodyPr>
          <a:lstStyle/>
          <a:p>
            <a:pPr indent="-349250" lvl="0" marL="457200" marR="0" rtl="0" algn="l">
              <a:lnSpc>
                <a:spcPct val="100000"/>
              </a:lnSpc>
              <a:spcBef>
                <a:spcPts val="0"/>
              </a:spcBef>
              <a:spcAft>
                <a:spcPts val="0"/>
              </a:spcAft>
              <a:buClr>
                <a:srgbClr val="292929"/>
              </a:buClr>
              <a:buSzPts val="1900"/>
              <a:buChar char="●"/>
            </a:pPr>
            <a:r>
              <a:rPr lang="en" sz="1900">
                <a:solidFill>
                  <a:srgbClr val="292929"/>
                </a:solidFill>
              </a:rPr>
              <a:t>The Total Launch Site have been successful since 2013 until 2020 due to the global pandemic</a:t>
            </a:r>
            <a:endParaRPr sz="1900">
              <a:solidFill>
                <a:srgbClr val="292929"/>
              </a:solidFill>
            </a:endParaRPr>
          </a:p>
          <a:p>
            <a:pPr indent="0" lvl="0" marL="457200" marR="0" rtl="0" algn="l">
              <a:lnSpc>
                <a:spcPct val="100000"/>
              </a:lnSpc>
              <a:spcBef>
                <a:spcPts val="0"/>
              </a:spcBef>
              <a:spcAft>
                <a:spcPts val="0"/>
              </a:spcAft>
              <a:buNone/>
            </a:pPr>
            <a:r>
              <a:t/>
            </a:r>
            <a:endParaRPr sz="1900">
              <a:solidFill>
                <a:srgbClr val="292929"/>
              </a:solidFill>
            </a:endParaRPr>
          </a:p>
          <a:p>
            <a:pPr indent="-349250" lvl="0" marL="457200" rtl="0" algn="l">
              <a:spcBef>
                <a:spcPts val="1100"/>
              </a:spcBef>
              <a:spcAft>
                <a:spcPts val="0"/>
              </a:spcAft>
              <a:buClr>
                <a:srgbClr val="292929"/>
              </a:buClr>
              <a:buSzPts val="1900"/>
              <a:buChar char="●"/>
            </a:pPr>
            <a:r>
              <a:rPr lang="en" sz="1900">
                <a:solidFill>
                  <a:srgbClr val="292929"/>
                </a:solidFill>
              </a:rPr>
              <a:t>All of the launch sites in the dashboard, </a:t>
            </a:r>
            <a:r>
              <a:rPr lang="en" sz="1900">
                <a:solidFill>
                  <a:srgbClr val="292929"/>
                </a:solidFill>
              </a:rPr>
              <a:t>KSC LC-39A has the highest total success rate by 41.7% </a:t>
            </a:r>
            <a:endParaRPr sz="1900">
              <a:solidFill>
                <a:srgbClr val="292929"/>
              </a:solidFill>
            </a:endParaRPr>
          </a:p>
          <a:p>
            <a:pPr indent="0" lvl="0" marL="457200" rtl="0" algn="l">
              <a:spcBef>
                <a:spcPts val="1100"/>
              </a:spcBef>
              <a:spcAft>
                <a:spcPts val="0"/>
              </a:spcAft>
              <a:buNone/>
            </a:pPr>
            <a:r>
              <a:t/>
            </a:r>
            <a:endParaRPr sz="1900">
              <a:solidFill>
                <a:srgbClr val="292929"/>
              </a:solidFill>
            </a:endParaRPr>
          </a:p>
          <a:p>
            <a:pPr indent="-349250" lvl="0" marL="457200" rtl="0" algn="l">
              <a:spcBef>
                <a:spcPts val="1100"/>
              </a:spcBef>
              <a:spcAft>
                <a:spcPts val="0"/>
              </a:spcAft>
              <a:buClr>
                <a:srgbClr val="292929"/>
              </a:buClr>
              <a:buSzPts val="1900"/>
              <a:buFont typeface="Courier New"/>
              <a:buChar char="●"/>
            </a:pPr>
            <a:r>
              <a:rPr lang="en" sz="1900">
                <a:solidFill>
                  <a:srgbClr val="292929"/>
                </a:solidFill>
              </a:rPr>
              <a:t>ES-L1</a:t>
            </a:r>
            <a:r>
              <a:rPr lang="en" sz="1900">
                <a:solidFill>
                  <a:srgbClr val="292929"/>
                </a:solidFill>
                <a:latin typeface="Calibri"/>
                <a:ea typeface="Calibri"/>
                <a:cs typeface="Calibri"/>
                <a:sym typeface="Calibri"/>
              </a:rPr>
              <a:t>, </a:t>
            </a:r>
            <a:r>
              <a:rPr lang="en" sz="1900">
                <a:solidFill>
                  <a:srgbClr val="292929"/>
                </a:solidFill>
              </a:rPr>
              <a:t>GEO</a:t>
            </a:r>
            <a:r>
              <a:rPr lang="en" sz="1900">
                <a:solidFill>
                  <a:srgbClr val="292929"/>
                </a:solidFill>
                <a:latin typeface="Calibri"/>
                <a:ea typeface="Calibri"/>
                <a:cs typeface="Calibri"/>
                <a:sym typeface="Calibri"/>
              </a:rPr>
              <a:t>, </a:t>
            </a:r>
            <a:r>
              <a:rPr lang="en" sz="1900">
                <a:solidFill>
                  <a:srgbClr val="292929"/>
                </a:solidFill>
              </a:rPr>
              <a:t>HEO</a:t>
            </a:r>
            <a:r>
              <a:rPr lang="en" sz="1900">
                <a:solidFill>
                  <a:srgbClr val="292929"/>
                </a:solidFill>
                <a:latin typeface="Calibri"/>
                <a:ea typeface="Calibri"/>
                <a:cs typeface="Calibri"/>
                <a:sym typeface="Calibri"/>
              </a:rPr>
              <a:t>, </a:t>
            </a:r>
            <a:r>
              <a:rPr lang="en" sz="1900">
                <a:solidFill>
                  <a:srgbClr val="292929"/>
                </a:solidFill>
              </a:rPr>
              <a:t>SSO has the highest success rate by 1.0</a:t>
            </a:r>
            <a:endParaRPr sz="1900">
              <a:solidFill>
                <a:srgbClr val="292929"/>
              </a:solidFill>
            </a:endParaRPr>
          </a:p>
          <a:p>
            <a:pPr indent="0" lvl="0" marL="457200" rtl="0" algn="l">
              <a:spcBef>
                <a:spcPts val="1100"/>
              </a:spcBef>
              <a:spcAft>
                <a:spcPts val="0"/>
              </a:spcAft>
              <a:buNone/>
            </a:pPr>
            <a:r>
              <a:t/>
            </a:r>
            <a:endParaRPr sz="1900">
              <a:solidFill>
                <a:srgbClr val="292929"/>
              </a:solidFill>
            </a:endParaRPr>
          </a:p>
          <a:p>
            <a:pPr indent="-349250" lvl="0" marL="457200" rtl="0" algn="l">
              <a:spcBef>
                <a:spcPts val="1100"/>
              </a:spcBef>
              <a:spcAft>
                <a:spcPts val="0"/>
              </a:spcAft>
              <a:buClr>
                <a:srgbClr val="292929"/>
              </a:buClr>
              <a:buSzPts val="1900"/>
              <a:buChar char="●"/>
            </a:pPr>
            <a:r>
              <a:rPr lang="en" sz="1900">
                <a:solidFill>
                  <a:srgbClr val="292929"/>
                </a:solidFill>
              </a:rPr>
              <a:t>The Decision Trees have the highest accuracy score</a:t>
            </a:r>
            <a:endParaRPr sz="1900">
              <a:solidFill>
                <a:srgbClr val="292929"/>
              </a:solidFill>
            </a:endParaRPr>
          </a:p>
        </p:txBody>
      </p:sp>
      <p:sp>
        <p:nvSpPr>
          <p:cNvPr id="496" name="Google Shape;496;p77"/>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Conclusions</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2"/>
          <p:cNvSpPr txBox="1"/>
          <p:nvPr/>
        </p:nvSpPr>
        <p:spPr>
          <a:xfrm>
            <a:off x="577508" y="1185606"/>
            <a:ext cx="7578613" cy="3908908"/>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 sz="6600">
                <a:solidFill>
                  <a:srgbClr val="0B49CB"/>
                </a:solidFill>
                <a:latin typeface="Arial"/>
                <a:ea typeface="Arial"/>
                <a:cs typeface="Arial"/>
                <a:sym typeface="Arial"/>
              </a:rPr>
              <a:t>Executive Summary</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Data collection methodology:</a:t>
            </a:r>
            <a:endParaRPr sz="1100"/>
          </a:p>
          <a:p>
            <a:pPr indent="-179387" lvl="1" marL="520700" marR="0" rtl="0" algn="l">
              <a:lnSpc>
                <a:spcPct val="120000"/>
              </a:lnSpc>
              <a:spcBef>
                <a:spcPts val="1100"/>
              </a:spcBef>
              <a:spcAft>
                <a:spcPts val="0"/>
              </a:spcAft>
              <a:buClr>
                <a:srgbClr val="757070"/>
              </a:buClr>
              <a:buSzPct val="100000"/>
              <a:buFont typeface="Arial"/>
              <a:buChar char="•"/>
            </a:pPr>
            <a:r>
              <a:rPr b="0" i="0" lang="en" sz="5700" u="none" cap="none" strike="noStrike">
                <a:solidFill>
                  <a:srgbClr val="757070"/>
                </a:solidFill>
                <a:latin typeface="Arial"/>
                <a:ea typeface="Arial"/>
                <a:cs typeface="Arial"/>
                <a:sym typeface="Arial"/>
              </a:rPr>
              <a:t>Data is collected using SpaceX API and extracting information from Wikipedia using Web Scrapping</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data wrangling</a:t>
            </a:r>
            <a:endParaRPr sz="1100"/>
          </a:p>
          <a:p>
            <a:pPr indent="-179387" lvl="1" marL="520700" marR="0" rtl="0" algn="l">
              <a:lnSpc>
                <a:spcPct val="120000"/>
              </a:lnSpc>
              <a:spcBef>
                <a:spcPts val="1100"/>
              </a:spcBef>
              <a:spcAft>
                <a:spcPts val="0"/>
              </a:spcAft>
              <a:buClr>
                <a:srgbClr val="757070"/>
              </a:buClr>
              <a:buSzPct val="100000"/>
              <a:buFont typeface="Arial"/>
              <a:buChar char="•"/>
            </a:pPr>
            <a:r>
              <a:rPr b="0" i="0" lang="en" sz="5700" u="none" cap="none" strike="noStrike">
                <a:solidFill>
                  <a:srgbClr val="757070"/>
                </a:solidFill>
                <a:latin typeface="Arial"/>
                <a:ea typeface="Arial"/>
                <a:cs typeface="Arial"/>
                <a:sym typeface="Arial"/>
              </a:rPr>
              <a:t>The Success/Failure of the SpaceX Falcon 9 was converted into Training Labels (1 or 0)</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exploratory data analysis (EDA) using visualization and SQL</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interactive visual analytics using Folium and Plotly Dash</a:t>
            </a:r>
            <a:endParaRPr sz="1100"/>
          </a:p>
          <a:p>
            <a:pPr indent="-180975" lvl="0" marL="177800" marR="0" rtl="0" algn="l">
              <a:lnSpc>
                <a:spcPct val="120000"/>
              </a:lnSpc>
              <a:spcBef>
                <a:spcPts val="1100"/>
              </a:spcBef>
              <a:spcAft>
                <a:spcPts val="0"/>
              </a:spcAft>
              <a:buClr>
                <a:srgbClr val="292929"/>
              </a:buClr>
              <a:buSzPct val="100000"/>
              <a:buFont typeface="Arial"/>
              <a:buChar char="•"/>
            </a:pPr>
            <a:r>
              <a:rPr lang="en" sz="6600">
                <a:solidFill>
                  <a:srgbClr val="292929"/>
                </a:solidFill>
                <a:latin typeface="Arial"/>
                <a:ea typeface="Arial"/>
                <a:cs typeface="Arial"/>
                <a:sym typeface="Arial"/>
              </a:rPr>
              <a:t>Perform predictive analysis using classification models</a:t>
            </a:r>
            <a:endParaRPr sz="1100"/>
          </a:p>
          <a:p>
            <a:pPr indent="-179387" lvl="1" marL="520700" marR="0" rtl="0" algn="l">
              <a:lnSpc>
                <a:spcPct val="120000"/>
              </a:lnSpc>
              <a:spcBef>
                <a:spcPts val="1100"/>
              </a:spcBef>
              <a:spcAft>
                <a:spcPts val="0"/>
              </a:spcAft>
              <a:buClr>
                <a:srgbClr val="757070"/>
              </a:buClr>
              <a:buSzPct val="100000"/>
              <a:buFont typeface="Arial"/>
              <a:buChar char="•"/>
            </a:pPr>
            <a:r>
              <a:rPr b="0" i="0" lang="en" sz="5700" u="none" cap="none" strike="noStrike">
                <a:solidFill>
                  <a:srgbClr val="757070"/>
                </a:solidFill>
                <a:latin typeface="Arial"/>
                <a:ea typeface="Arial"/>
                <a:cs typeface="Arial"/>
                <a:sym typeface="Arial"/>
              </a:rPr>
              <a:t>How to build, tune, evaluate classification models</a:t>
            </a:r>
            <a:endParaRPr sz="1100"/>
          </a:p>
          <a:p>
            <a:pPr indent="-76200" lvl="0" marL="177800" marR="0" rtl="0" algn="l">
              <a:lnSpc>
                <a:spcPct val="120000"/>
              </a:lnSpc>
              <a:spcBef>
                <a:spcPts val="1100"/>
              </a:spcBef>
              <a:spcAft>
                <a:spcPts val="0"/>
              </a:spcAft>
              <a:buClr>
                <a:srgbClr val="0070C0"/>
              </a:buClr>
              <a:buSzPct val="100000"/>
              <a:buFont typeface="Arial"/>
              <a:buNone/>
            </a:pPr>
            <a:r>
              <a:t/>
            </a:r>
            <a:endParaRPr sz="66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a:p>
            <a:pPr indent="-152400" lvl="0" marL="177800" marR="0" rtl="0" algn="l">
              <a:lnSpc>
                <a:spcPct val="100000"/>
              </a:lnSpc>
              <a:spcBef>
                <a:spcPts val="1100"/>
              </a:spcBef>
              <a:spcAft>
                <a:spcPts val="0"/>
              </a:spcAft>
              <a:buClr>
                <a:srgbClr val="0070C0"/>
              </a:buClr>
              <a:buSzPct val="100000"/>
              <a:buFont typeface="Arial"/>
              <a:buNone/>
            </a:pPr>
            <a:r>
              <a:t/>
            </a:r>
            <a:endParaRPr sz="1700">
              <a:solidFill>
                <a:srgbClr val="292929"/>
              </a:solidFill>
              <a:latin typeface="Arial"/>
              <a:ea typeface="Arial"/>
              <a:cs typeface="Arial"/>
              <a:sym typeface="Arial"/>
            </a:endParaRPr>
          </a:p>
        </p:txBody>
      </p:sp>
      <p:sp>
        <p:nvSpPr>
          <p:cNvPr id="160" name="Google Shape;160;p32"/>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Methodology</a:t>
            </a:r>
            <a:endParaRPr sz="3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3"/>
          <p:cNvSpPr txBox="1"/>
          <p:nvPr>
            <p:ph idx="12" type="sldNum"/>
          </p:nvPr>
        </p:nvSpPr>
        <p:spPr>
          <a:xfrm>
            <a:off x="6959138" y="4734420"/>
            <a:ext cx="2057400" cy="301229"/>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33"/>
          <p:cNvSpPr txBox="1"/>
          <p:nvPr>
            <p:ph idx="1" type="body"/>
          </p:nvPr>
        </p:nvSpPr>
        <p:spPr>
          <a:xfrm>
            <a:off x="94029" y="4663879"/>
            <a:ext cx="5499000" cy="4233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750"/>
              <a:buFont typeface="Arial"/>
              <a:buNone/>
            </a:pPr>
            <a:r>
              <a:rPr b="0" i="0" lang="en" sz="1350" u="sng" cap="none" strike="noStrike">
                <a:solidFill>
                  <a:srgbClr val="000000"/>
                </a:solidFill>
                <a:latin typeface="Calibri"/>
                <a:ea typeface="Calibri"/>
                <a:cs typeface="Calibri"/>
                <a:sym typeface="Calibri"/>
              </a:rPr>
              <a:t>Github URL: </a:t>
            </a:r>
            <a:r>
              <a:rPr lang="en" sz="1350" u="sng">
                <a:solidFill>
                  <a:schemeClr val="hlink"/>
                </a:solidFill>
                <a:latin typeface="Calibri"/>
                <a:ea typeface="Calibri"/>
                <a:cs typeface="Calibri"/>
                <a:sym typeface="Calibri"/>
                <a:hlinkClick r:id="rId4"/>
              </a:rPr>
              <a:t>https://github.com/chanboribou/Applied-Data-Science-Capstone</a:t>
            </a:r>
            <a:endParaRPr b="0" i="0" sz="1350" cap="none" strike="noStrike">
              <a:solidFill>
                <a:schemeClr val="dk1"/>
              </a:solidFill>
              <a:latin typeface="Calibri"/>
              <a:ea typeface="Calibri"/>
              <a:cs typeface="Calibri"/>
              <a:sym typeface="Calibri"/>
            </a:endParaRPr>
          </a:p>
          <a:p>
            <a:pPr indent="-38100" lvl="0" marL="177800" marR="0" rtl="0" algn="l">
              <a:lnSpc>
                <a:spcPct val="70000"/>
              </a:lnSpc>
              <a:spcBef>
                <a:spcPts val="800"/>
              </a:spcBef>
              <a:spcAft>
                <a:spcPts val="0"/>
              </a:spcAft>
              <a:buClr>
                <a:schemeClr val="dk1"/>
              </a:buClr>
              <a:buSzPts val="1313"/>
              <a:buFont typeface="Arial"/>
              <a:buNone/>
            </a:pPr>
            <a:r>
              <a:t/>
            </a:r>
            <a:endParaRPr sz="1312">
              <a:solidFill>
                <a:schemeClr val="dk1"/>
              </a:solidFill>
              <a:latin typeface="Calibri"/>
              <a:ea typeface="Calibri"/>
              <a:cs typeface="Calibri"/>
              <a:sym typeface="Calibri"/>
            </a:endParaRPr>
          </a:p>
        </p:txBody>
      </p:sp>
      <p:sp>
        <p:nvSpPr>
          <p:cNvPr id="167" name="Google Shape;167;p33"/>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SpaceX API</a:t>
            </a:r>
            <a:endParaRPr sz="1100"/>
          </a:p>
        </p:txBody>
      </p:sp>
      <p:pic>
        <p:nvPicPr>
          <p:cNvPr descr="A diagram of a data collection&#10;&#10;Description automatically generated" id="168" name="Google Shape;168;p33"/>
          <p:cNvPicPr preferRelativeResize="0"/>
          <p:nvPr/>
        </p:nvPicPr>
        <p:blipFill rotWithShape="1">
          <a:blip r:embed="rId5">
            <a:alphaModFix/>
          </a:blip>
          <a:srcRect b="0" l="0" r="0" t="0"/>
          <a:stretch/>
        </p:blipFill>
        <p:spPr>
          <a:xfrm>
            <a:off x="4865214" y="1083623"/>
            <a:ext cx="3473448" cy="3673927"/>
          </a:xfrm>
          <a:prstGeom prst="rect">
            <a:avLst/>
          </a:prstGeom>
          <a:noFill/>
          <a:ln>
            <a:noFill/>
          </a:ln>
        </p:spPr>
      </p:pic>
      <p:sp>
        <p:nvSpPr>
          <p:cNvPr id="169" name="Google Shape;169;p33"/>
          <p:cNvSpPr txBox="1"/>
          <p:nvPr/>
        </p:nvSpPr>
        <p:spPr>
          <a:xfrm>
            <a:off x="613317" y="1087243"/>
            <a:ext cx="4060800" cy="3671100"/>
          </a:xfrm>
          <a:prstGeom prst="rect">
            <a:avLst/>
          </a:prstGeom>
          <a:noFill/>
          <a:ln>
            <a:noFill/>
          </a:ln>
        </p:spPr>
        <p:txBody>
          <a:bodyPr anchorCtr="0" anchor="t" bIns="34275" lIns="68575" spcFirstLastPara="1" rIns="68575" wrap="square" tIns="34275">
            <a:spAutoFit/>
          </a:bodyPr>
          <a:lstStyle/>
          <a:p>
            <a:pPr indent="-209550" lvl="0" marL="215900" marR="0" rtl="0" algn="l">
              <a:spcBef>
                <a:spcPts val="0"/>
              </a:spcBef>
              <a:spcAft>
                <a:spcPts val="0"/>
              </a:spcAft>
              <a:buClr>
                <a:schemeClr val="dk1"/>
              </a:buClr>
              <a:buSzPts val="1300"/>
              <a:buFont typeface="Arial"/>
              <a:buChar char="•"/>
            </a:pPr>
            <a:r>
              <a:rPr lang="en" sz="1300">
                <a:solidFill>
                  <a:schemeClr val="dk1"/>
                </a:solidFill>
                <a:latin typeface="Calibri"/>
                <a:ea typeface="Calibri"/>
                <a:cs typeface="Calibri"/>
                <a:sym typeface="Calibri"/>
              </a:rPr>
              <a:t>We request the information about the SpaceX Falcon 9 through the SpaceX API using the Get Request </a:t>
            </a:r>
            <a:r>
              <a:rPr b="1" lang="en" sz="1300">
                <a:solidFill>
                  <a:schemeClr val="dk1"/>
                </a:solidFill>
                <a:latin typeface="Calibri"/>
                <a:ea typeface="Calibri"/>
                <a:cs typeface="Calibri"/>
                <a:sym typeface="Calibri"/>
              </a:rPr>
              <a:t>(Requesting from SpaceX API)</a:t>
            </a:r>
            <a:endParaRPr sz="13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3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Calibri"/>
                <a:ea typeface="Calibri"/>
                <a:cs typeface="Calibri"/>
                <a:sym typeface="Calibri"/>
              </a:rPr>
              <a:t>We return the API by using the .json() to return as a JSON file and using the JSON_normalize function to be converted into a pandas DataFrame </a:t>
            </a:r>
            <a:r>
              <a:rPr b="1" lang="en" sz="1300">
                <a:solidFill>
                  <a:schemeClr val="dk1"/>
                </a:solidFill>
                <a:latin typeface="Calibri"/>
                <a:ea typeface="Calibri"/>
                <a:cs typeface="Calibri"/>
                <a:sym typeface="Calibri"/>
              </a:rPr>
              <a:t>(Returns the API as a JSON File)</a:t>
            </a:r>
            <a:endParaRPr sz="1000"/>
          </a:p>
          <a:p>
            <a:pPr indent="-127000" lvl="0" marL="215900" marR="0" rtl="0" algn="l">
              <a:spcBef>
                <a:spcPts val="0"/>
              </a:spcBef>
              <a:spcAft>
                <a:spcPts val="0"/>
              </a:spcAft>
              <a:buClr>
                <a:schemeClr val="dk1"/>
              </a:buClr>
              <a:buSzPts val="1400"/>
              <a:buFont typeface="Arial"/>
              <a:buNone/>
            </a:pPr>
            <a:r>
              <a:t/>
            </a:r>
            <a:endParaRPr sz="13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Calibri"/>
                <a:ea typeface="Calibri"/>
                <a:cs typeface="Calibri"/>
                <a:sym typeface="Calibri"/>
              </a:rPr>
              <a:t>We clean the data by checking if there are duplicates or missing information by converting the information on the given id using the converted dataframe </a:t>
            </a:r>
            <a:r>
              <a:rPr b="1" lang="en" sz="1300">
                <a:solidFill>
                  <a:schemeClr val="dk1"/>
                </a:solidFill>
                <a:latin typeface="Calibri"/>
                <a:ea typeface="Calibri"/>
                <a:cs typeface="Calibri"/>
                <a:sym typeface="Calibri"/>
              </a:rPr>
              <a:t>(Cleaning the Data and Replacing Missing Values)</a:t>
            </a:r>
            <a:endParaRPr sz="1000"/>
          </a:p>
          <a:p>
            <a:pPr indent="-127000" lvl="0" marL="215900" marR="0" rtl="0" algn="l">
              <a:spcBef>
                <a:spcPts val="0"/>
              </a:spcBef>
              <a:spcAft>
                <a:spcPts val="0"/>
              </a:spcAft>
              <a:buClr>
                <a:schemeClr val="dk1"/>
              </a:buClr>
              <a:buSzPts val="1400"/>
              <a:buFont typeface="Arial"/>
              <a:buNone/>
            </a:pPr>
            <a:r>
              <a:t/>
            </a:r>
            <a:endParaRPr sz="1300">
              <a:solidFill>
                <a:schemeClr val="dk1"/>
              </a:solidFill>
              <a:latin typeface="Calibri"/>
              <a:ea typeface="Calibri"/>
              <a:cs typeface="Calibri"/>
              <a:sym typeface="Calibri"/>
            </a:endParaRPr>
          </a:p>
          <a:p>
            <a:pPr indent="-209550" lvl="0" marL="215900" marR="0" rtl="0" algn="l">
              <a:spcBef>
                <a:spcPts val="0"/>
              </a:spcBef>
              <a:spcAft>
                <a:spcPts val="0"/>
              </a:spcAft>
              <a:buClr>
                <a:schemeClr val="dk1"/>
              </a:buClr>
              <a:buSzPts val="1300"/>
              <a:buFont typeface="Arial"/>
              <a:buChar char="•"/>
            </a:pPr>
            <a:r>
              <a:rPr lang="en" sz="1300">
                <a:solidFill>
                  <a:schemeClr val="dk1"/>
                </a:solidFill>
                <a:latin typeface="Calibri"/>
                <a:ea typeface="Calibri"/>
                <a:cs typeface="Calibri"/>
                <a:sym typeface="Calibri"/>
              </a:rPr>
              <a:t>Finally, we replace the missing values by using the .mean() function to replace it with the np.nan value </a:t>
            </a:r>
            <a:r>
              <a:rPr b="1" lang="en" sz="1300">
                <a:solidFill>
                  <a:schemeClr val="dk1"/>
                </a:solidFill>
                <a:latin typeface="Calibri"/>
                <a:ea typeface="Calibri"/>
                <a:cs typeface="Calibri"/>
                <a:sym typeface="Calibri"/>
              </a:rPr>
              <a:t>(Cleaning the Data and Replacing Missing Values)</a:t>
            </a:r>
            <a:endParaRPr sz="1300">
              <a:solidFill>
                <a:schemeClr val="dk1"/>
              </a:solidFill>
              <a:latin typeface="Calibri"/>
              <a:ea typeface="Calibri"/>
              <a:cs typeface="Calibri"/>
              <a:sym typeface="Calibri"/>
            </a:endParaRPr>
          </a:p>
          <a:p>
            <a:pPr indent="-127000" lvl="0" marL="215900" marR="0" rtl="0" algn="l">
              <a:spcBef>
                <a:spcPts val="0"/>
              </a:spcBef>
              <a:spcAft>
                <a:spcPts val="0"/>
              </a:spcAft>
              <a:buClr>
                <a:schemeClr val="dk1"/>
              </a:buClr>
              <a:buSzPts val="1400"/>
              <a:buFont typeface="Arial"/>
              <a:buNone/>
            </a:pPr>
            <a:r>
              <a:t/>
            </a:r>
            <a:endParaRPr sz="13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34"/>
          <p:cNvSpPr txBox="1"/>
          <p:nvPr>
            <p:ph idx="1" type="body"/>
          </p:nvPr>
        </p:nvSpPr>
        <p:spPr>
          <a:xfrm>
            <a:off x="402616" y="1165192"/>
            <a:ext cx="4264316" cy="2858690"/>
          </a:xfrm>
          <a:prstGeom prst="rect">
            <a:avLst/>
          </a:prstGeom>
          <a:noFill/>
          <a:ln>
            <a:noFill/>
          </a:ln>
        </p:spPr>
        <p:txBody>
          <a:bodyPr anchorCtr="0" anchor="t" bIns="34275" lIns="68575" spcFirstLastPara="1" rIns="68575" wrap="square" tIns="34275">
            <a:noAutofit/>
          </a:bodyPr>
          <a:lstStyle/>
          <a:p>
            <a:pPr indent="-171450" lvl="0" marL="177800" marR="0" rtl="0" algn="l">
              <a:lnSpc>
                <a:spcPct val="100000"/>
              </a:lnSpc>
              <a:spcBef>
                <a:spcPts val="0"/>
              </a:spcBef>
              <a:spcAft>
                <a:spcPts val="0"/>
              </a:spcAft>
              <a:buClr>
                <a:srgbClr val="292929"/>
              </a:buClr>
              <a:buSzPts val="1100"/>
              <a:buFont typeface="Arial"/>
              <a:buChar char="•"/>
            </a:pPr>
            <a:r>
              <a:rPr lang="en" sz="1100">
                <a:solidFill>
                  <a:srgbClr val="292929"/>
                </a:solidFill>
                <a:latin typeface="Arial"/>
                <a:ea typeface="Arial"/>
                <a:cs typeface="Arial"/>
                <a:sym typeface="Arial"/>
              </a:rPr>
              <a:t>We use the HTTP Get Method to launch the SpaceX Falcon 9 Wiki Page </a:t>
            </a:r>
            <a:r>
              <a:rPr b="1" lang="en" sz="1100">
                <a:solidFill>
                  <a:srgbClr val="292929"/>
                </a:solidFill>
                <a:latin typeface="Arial"/>
                <a:ea typeface="Arial"/>
                <a:cs typeface="Arial"/>
                <a:sym typeface="Arial"/>
              </a:rPr>
              <a:t>(Requesting the link from the SpaceX Falcon 9 Wikipedia Page)</a:t>
            </a:r>
            <a:endParaRPr sz="1000"/>
          </a:p>
          <a:p>
            <a:pPr indent="-171450" lvl="0" marL="177800" marR="0" rtl="0" algn="l">
              <a:lnSpc>
                <a:spcPct val="10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We create a BeautifulSoup Object as we can use it to extract information from the Wiki Page and the response variable also acts as the HTML response  </a:t>
            </a:r>
            <a:r>
              <a:rPr b="1" lang="en" sz="1100">
                <a:solidFill>
                  <a:srgbClr val="292929"/>
                </a:solidFill>
                <a:latin typeface="Arial"/>
                <a:ea typeface="Arial"/>
                <a:cs typeface="Arial"/>
                <a:sym typeface="Arial"/>
              </a:rPr>
              <a:t>(Requesting the link from the SpaceX Falcon 9 Wikipedia Page)</a:t>
            </a:r>
            <a:endParaRPr sz="1000"/>
          </a:p>
          <a:p>
            <a:pPr indent="-171450" lvl="0" marL="177800" marR="0" rtl="0" algn="l">
              <a:lnSpc>
                <a:spcPct val="10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Now we use the Beautiful Soup library to extract all of the columns from our Beautifulsoup Object we just created a while ago by using the method extract_column_from_header() </a:t>
            </a:r>
            <a:r>
              <a:rPr b="1" lang="en" sz="1100">
                <a:solidFill>
                  <a:srgbClr val="292929"/>
                </a:solidFill>
                <a:latin typeface="Arial"/>
                <a:ea typeface="Arial"/>
                <a:cs typeface="Arial"/>
                <a:sym typeface="Arial"/>
              </a:rPr>
              <a:t>(Creating a DataFrame and Extracting information by using the BeautifulSoup Library)</a:t>
            </a:r>
            <a:endParaRPr sz="1100">
              <a:solidFill>
                <a:srgbClr val="292929"/>
              </a:solidFill>
              <a:latin typeface="Arial"/>
              <a:ea typeface="Arial"/>
              <a:cs typeface="Arial"/>
              <a:sym typeface="Arial"/>
            </a:endParaRPr>
          </a:p>
          <a:p>
            <a:pPr indent="-171450" lvl="0" marL="177800" marR="0" rtl="0" algn="l">
              <a:lnSpc>
                <a:spcPct val="100000"/>
              </a:lnSpc>
              <a:spcBef>
                <a:spcPts val="1100"/>
              </a:spcBef>
              <a:spcAft>
                <a:spcPts val="0"/>
              </a:spcAft>
              <a:buClr>
                <a:srgbClr val="292929"/>
              </a:buClr>
              <a:buSzPts val="1100"/>
              <a:buFont typeface="Arial"/>
              <a:buChar char="•"/>
            </a:pPr>
            <a:r>
              <a:rPr lang="en" sz="1100">
                <a:solidFill>
                  <a:srgbClr val="292929"/>
                </a:solidFill>
                <a:latin typeface="Arial"/>
                <a:ea typeface="Arial"/>
                <a:cs typeface="Arial"/>
                <a:sym typeface="Arial"/>
              </a:rPr>
              <a:t>We then parse the HTML pages by first creating a dictionary of the columns then use the method .append() to extract the information to the given key </a:t>
            </a:r>
            <a:r>
              <a:rPr b="1" lang="en" sz="1100">
                <a:solidFill>
                  <a:srgbClr val="292929"/>
                </a:solidFill>
                <a:latin typeface="Arial"/>
                <a:ea typeface="Arial"/>
                <a:cs typeface="Arial"/>
                <a:sym typeface="Arial"/>
              </a:rPr>
              <a:t>(Creating a DataFrame and Extracting information by using the BeautifulSoup Library)</a:t>
            </a:r>
            <a:endParaRPr sz="1000"/>
          </a:p>
        </p:txBody>
      </p:sp>
      <p:sp>
        <p:nvSpPr>
          <p:cNvPr id="175" name="Google Shape;175;p34"/>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3000">
              <a:solidFill>
                <a:srgbClr val="1C7DDB"/>
              </a:solidFill>
              <a:latin typeface="Arial"/>
              <a:ea typeface="Arial"/>
              <a:cs typeface="Arial"/>
              <a:sym typeface="Arial"/>
            </a:endParaRPr>
          </a:p>
        </p:txBody>
      </p:sp>
      <p:sp>
        <p:nvSpPr>
          <p:cNvPr id="176" name="Google Shape;176;p34"/>
          <p:cNvSpPr txBox="1"/>
          <p:nvPr/>
        </p:nvSpPr>
        <p:spPr>
          <a:xfrm>
            <a:off x="691808" y="5182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Collection - Scraping</a:t>
            </a:r>
            <a:endParaRPr sz="3000">
              <a:solidFill>
                <a:srgbClr val="0B49CB"/>
              </a:solidFill>
              <a:latin typeface="IBM Plex Mono SemiBold"/>
              <a:ea typeface="IBM Plex Mono SemiBold"/>
              <a:cs typeface="IBM Plex Mono SemiBold"/>
              <a:sym typeface="IBM Plex Mono SemiBold"/>
            </a:endParaRPr>
          </a:p>
        </p:txBody>
      </p:sp>
      <p:pic>
        <p:nvPicPr>
          <p:cNvPr descr="A diagram of a data collection&#10;&#10;Description automatically generated" id="177" name="Google Shape;177;p34"/>
          <p:cNvPicPr preferRelativeResize="0"/>
          <p:nvPr/>
        </p:nvPicPr>
        <p:blipFill rotWithShape="1">
          <a:blip r:embed="rId4">
            <a:alphaModFix/>
          </a:blip>
          <a:srcRect b="0" l="0" r="0" t="0"/>
          <a:stretch/>
        </p:blipFill>
        <p:spPr>
          <a:xfrm>
            <a:off x="4868163" y="1026677"/>
            <a:ext cx="4020985" cy="3489507"/>
          </a:xfrm>
          <a:prstGeom prst="rect">
            <a:avLst/>
          </a:prstGeom>
          <a:noFill/>
          <a:ln>
            <a:noFill/>
          </a:ln>
        </p:spPr>
      </p:pic>
      <p:sp>
        <p:nvSpPr>
          <p:cNvPr id="178" name="Google Shape;178;p34"/>
          <p:cNvSpPr txBox="1"/>
          <p:nvPr/>
        </p:nvSpPr>
        <p:spPr>
          <a:xfrm>
            <a:off x="101374" y="4753850"/>
            <a:ext cx="5499000" cy="423300"/>
          </a:xfrm>
          <a:prstGeom prst="rect">
            <a:avLst/>
          </a:prstGeom>
          <a:noFill/>
          <a:ln>
            <a:noFill/>
          </a:ln>
        </p:spPr>
        <p:txBody>
          <a:bodyPr anchorCtr="0" anchor="t" bIns="34275" lIns="68575" spcFirstLastPara="1" rIns="68575" wrap="square" tIns="34275">
            <a:normAutofit fontScale="32500" lnSpcReduction="20000"/>
          </a:bodyPr>
          <a:lstStyle/>
          <a:p>
            <a:pPr indent="0" lvl="0" marL="0" marR="0" rtl="0" algn="l">
              <a:lnSpc>
                <a:spcPct val="100000"/>
              </a:lnSpc>
              <a:spcBef>
                <a:spcPts val="0"/>
              </a:spcBef>
              <a:spcAft>
                <a:spcPts val="0"/>
              </a:spcAft>
              <a:buClr>
                <a:srgbClr val="000000"/>
              </a:buClr>
              <a:buSzPct val="30750"/>
              <a:buFont typeface="Arial"/>
              <a:buNone/>
            </a:pPr>
            <a:r>
              <a:rPr lang="en" sz="3902" u="sng">
                <a:solidFill>
                  <a:srgbClr val="000000"/>
                </a:solidFill>
                <a:latin typeface="Calibri"/>
                <a:ea typeface="Calibri"/>
                <a:cs typeface="Calibri"/>
                <a:sym typeface="Calibri"/>
              </a:rPr>
              <a:t>Github URL:  </a:t>
            </a:r>
            <a:r>
              <a:rPr lang="en" sz="4052" u="sng">
                <a:solidFill>
                  <a:schemeClr val="hlink"/>
                </a:solidFill>
                <a:latin typeface="Calibri"/>
                <a:ea typeface="Calibri"/>
                <a:cs typeface="Calibri"/>
                <a:sym typeface="Calibri"/>
                <a:hlinkClick r:id="rId5"/>
              </a:rPr>
              <a:t>https://github.com/chanboribou/Applied-Data-Science-Capstone</a:t>
            </a:r>
            <a:endParaRPr sz="3902" u="sng">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ct val="100000"/>
              <a:buFont typeface="Arial"/>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5"/>
          <p:cNvSpPr txBox="1"/>
          <p:nvPr>
            <p:ph idx="1" type="body"/>
          </p:nvPr>
        </p:nvSpPr>
        <p:spPr>
          <a:xfrm>
            <a:off x="483563" y="1283102"/>
            <a:ext cx="5275588" cy="3232189"/>
          </a:xfrm>
          <a:prstGeom prst="rect">
            <a:avLst/>
          </a:prstGeom>
          <a:noFill/>
          <a:ln>
            <a:noFill/>
          </a:ln>
        </p:spPr>
        <p:txBody>
          <a:bodyPr anchorCtr="0" anchor="t" bIns="34275" lIns="68575" spcFirstLastPara="1" rIns="68575" wrap="square" tIns="34275">
            <a:noAutofit/>
          </a:bodyPr>
          <a:lstStyle/>
          <a:p>
            <a:pPr indent="-177800" lvl="0" marL="177800" marR="0" rtl="0" algn="l">
              <a:lnSpc>
                <a:spcPct val="9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We first extract the Data Frame from the SpaceX Dataset</a:t>
            </a:r>
            <a:r>
              <a:rPr b="1" lang="en" sz="1400">
                <a:solidFill>
                  <a:schemeClr val="dk1"/>
                </a:solidFill>
                <a:latin typeface="Calibri"/>
                <a:ea typeface="Calibri"/>
                <a:cs typeface="Calibri"/>
                <a:sym typeface="Calibri"/>
              </a:rPr>
              <a:t> (Fixing the Data Frame from the SpaceX Dataset)</a:t>
            </a:r>
            <a:endParaRPr sz="1100"/>
          </a:p>
          <a:p>
            <a:pPr indent="-177800" lvl="0" marL="177800" marR="0" rtl="0" algn="l">
              <a:lnSpc>
                <a:spcPct val="90000"/>
              </a:lnSpc>
              <a:spcBef>
                <a:spcPts val="80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We fixed the Data Frame by calculating the percentage of the missing values</a:t>
            </a:r>
            <a:r>
              <a:rPr b="1" lang="en" sz="1400">
                <a:solidFill>
                  <a:schemeClr val="dk1"/>
                </a:solidFill>
                <a:latin typeface="Calibri"/>
                <a:ea typeface="Calibri"/>
                <a:cs typeface="Calibri"/>
                <a:sym typeface="Calibri"/>
              </a:rPr>
              <a:t> (Fixing the Data Frame from the SpaceX Dataset)</a:t>
            </a:r>
            <a:endParaRPr sz="1100"/>
          </a:p>
          <a:p>
            <a:pPr indent="-177800" lvl="0" marL="177800" marR="0" rtl="0" algn="l">
              <a:lnSpc>
                <a:spcPct val="90000"/>
              </a:lnSpc>
              <a:spcBef>
                <a:spcPts val="80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We also calculate the number of launches on each site by using the function .value_counts() to determine the amount </a:t>
            </a:r>
            <a:r>
              <a:rPr b="1" lang="en" sz="1400">
                <a:solidFill>
                  <a:schemeClr val="dk1"/>
                </a:solidFill>
                <a:latin typeface="Calibri"/>
                <a:ea typeface="Calibri"/>
                <a:cs typeface="Calibri"/>
                <a:sym typeface="Calibri"/>
              </a:rPr>
              <a:t>(Calculating the number of launches on each site)</a:t>
            </a:r>
            <a:endParaRPr sz="1100"/>
          </a:p>
          <a:p>
            <a:pPr indent="-177800" lvl="0" marL="177800" marR="0" rtl="0" algn="l">
              <a:lnSpc>
                <a:spcPct val="90000"/>
              </a:lnSpc>
              <a:spcBef>
                <a:spcPts val="80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We also calculate the number of orbit occurences by using the same function, .value_counts() to determine the amount as well as calculating the number of the mission outcome of the orbit occurence </a:t>
            </a:r>
            <a:r>
              <a:rPr b="1" lang="en" sz="1400">
                <a:solidFill>
                  <a:schemeClr val="dk1"/>
                </a:solidFill>
                <a:latin typeface="Calibri"/>
                <a:ea typeface="Calibri"/>
                <a:cs typeface="Calibri"/>
                <a:sym typeface="Calibri"/>
              </a:rPr>
              <a:t>(Calculating the number of launches on each site)</a:t>
            </a:r>
            <a:endParaRPr sz="1400">
              <a:solidFill>
                <a:schemeClr val="dk1"/>
              </a:solidFill>
              <a:latin typeface="Calibri"/>
              <a:ea typeface="Calibri"/>
              <a:cs typeface="Calibri"/>
              <a:sym typeface="Calibri"/>
            </a:endParaRPr>
          </a:p>
          <a:p>
            <a:pPr indent="-177800" lvl="0" marL="177800" marR="0" rtl="0" algn="l">
              <a:lnSpc>
                <a:spcPct val="90000"/>
              </a:lnSpc>
              <a:spcBef>
                <a:spcPts val="80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We uses the value_counts() to calculate for the landing outcome label by using the outcome column</a:t>
            </a:r>
            <a:r>
              <a:rPr b="1" lang="en" sz="1400">
                <a:solidFill>
                  <a:schemeClr val="dk1"/>
                </a:solidFill>
                <a:latin typeface="Calibri"/>
                <a:ea typeface="Calibri"/>
                <a:cs typeface="Calibri"/>
                <a:sym typeface="Calibri"/>
              </a:rPr>
              <a:t> (Creating a Landing Outcome using the Outcome column)</a:t>
            </a:r>
            <a:br>
              <a:rPr b="1"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38100" lvl="0" marL="177800" marR="0" rtl="0" algn="l">
              <a:lnSpc>
                <a:spcPct val="90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184" name="Google Shape;184;p35"/>
          <p:cNvSpPr txBox="1"/>
          <p:nvPr/>
        </p:nvSpPr>
        <p:spPr>
          <a:xfrm>
            <a:off x="577508" y="403988"/>
            <a:ext cx="7886700" cy="411787"/>
          </a:xfrm>
          <a:prstGeom prst="rect">
            <a:avLst/>
          </a:prstGeom>
          <a:noFill/>
          <a:ln>
            <a:noFill/>
          </a:ln>
        </p:spPr>
        <p:txBody>
          <a:bodyPr anchorCtr="0" anchor="ctr" bIns="34275" lIns="68575" spcFirstLastPara="1" rIns="68575" wrap="square" tIns="34275">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 sz="3000">
                <a:solidFill>
                  <a:srgbClr val="0B49CB"/>
                </a:solidFill>
                <a:latin typeface="Arial"/>
                <a:ea typeface="Arial"/>
                <a:cs typeface="Arial"/>
                <a:sym typeface="Arial"/>
              </a:rPr>
              <a:t>Data Wrangling</a:t>
            </a:r>
            <a:endParaRPr sz="1100"/>
          </a:p>
        </p:txBody>
      </p:sp>
      <p:pic>
        <p:nvPicPr>
          <p:cNvPr descr="A diagram of a workflow&#10;&#10;Description automatically generated" id="185" name="Google Shape;185;p35"/>
          <p:cNvPicPr preferRelativeResize="0"/>
          <p:nvPr/>
        </p:nvPicPr>
        <p:blipFill rotWithShape="1">
          <a:blip r:embed="rId4">
            <a:alphaModFix/>
          </a:blip>
          <a:srcRect b="0" l="0" r="0" t="0"/>
          <a:stretch/>
        </p:blipFill>
        <p:spPr>
          <a:xfrm>
            <a:off x="6086084" y="1050131"/>
            <a:ext cx="1778696" cy="3943545"/>
          </a:xfrm>
          <a:prstGeom prst="rect">
            <a:avLst/>
          </a:prstGeom>
          <a:noFill/>
          <a:ln>
            <a:noFill/>
          </a:ln>
        </p:spPr>
      </p:pic>
      <p:sp>
        <p:nvSpPr>
          <p:cNvPr id="186" name="Google Shape;186;p35"/>
          <p:cNvSpPr txBox="1"/>
          <p:nvPr/>
        </p:nvSpPr>
        <p:spPr>
          <a:xfrm>
            <a:off x="132688" y="4608757"/>
            <a:ext cx="5499000" cy="4233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750"/>
              <a:buFont typeface="Arial"/>
              <a:buNone/>
            </a:pPr>
            <a:r>
              <a:rPr lang="en" sz="1350" u="sng">
                <a:solidFill>
                  <a:srgbClr val="000000"/>
                </a:solidFill>
                <a:latin typeface="Calibri"/>
                <a:ea typeface="Calibri"/>
                <a:cs typeface="Calibri"/>
                <a:sym typeface="Calibri"/>
              </a:rPr>
              <a:t>Github URL:  </a:t>
            </a:r>
            <a:r>
              <a:rPr lang="en" sz="1443" u="sng">
                <a:solidFill>
                  <a:schemeClr val="hlink"/>
                </a:solidFill>
                <a:latin typeface="Calibri"/>
                <a:ea typeface="Calibri"/>
                <a:cs typeface="Calibri"/>
                <a:sym typeface="Calibri"/>
                <a:hlinkClick r:id="rId5"/>
              </a:rPr>
              <a:t>https://github.com/chanboribou/Applied-Data-Science-Capstone</a:t>
            </a:r>
            <a:endParaRPr sz="1350" u="sng">
              <a:solidFill>
                <a:schemeClr val="dk1"/>
              </a:solidFill>
              <a:latin typeface="Calibri"/>
              <a:ea typeface="Calibri"/>
              <a:cs typeface="Calibri"/>
              <a:sym typeface="Calibri"/>
            </a:endParaRPr>
          </a:p>
          <a:p>
            <a:pPr indent="-38100" lvl="0" marL="177800" marR="0" rtl="0" algn="l">
              <a:lnSpc>
                <a:spcPct val="70000"/>
              </a:lnSpc>
              <a:spcBef>
                <a:spcPts val="800"/>
              </a:spcBef>
              <a:spcAft>
                <a:spcPts val="0"/>
              </a:spcAft>
              <a:buClr>
                <a:schemeClr val="dk1"/>
              </a:buClr>
              <a:buSzPts val="1313"/>
              <a:buFont typeface="Arial"/>
              <a:buNone/>
            </a:pPr>
            <a:r>
              <a:t/>
            </a:r>
            <a:endParaRPr sz="1312">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